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7"/>
  </p:notesMasterIdLst>
  <p:sldIdLst>
    <p:sldId id="282" r:id="rId2"/>
    <p:sldId id="303" r:id="rId3"/>
    <p:sldId id="319" r:id="rId4"/>
    <p:sldId id="321" r:id="rId5"/>
    <p:sldId id="322" r:id="rId6"/>
    <p:sldId id="323" r:id="rId7"/>
    <p:sldId id="324" r:id="rId8"/>
    <p:sldId id="325" r:id="rId9"/>
    <p:sldId id="326" r:id="rId10"/>
    <p:sldId id="327" r:id="rId11"/>
    <p:sldId id="329" r:id="rId12"/>
    <p:sldId id="328" r:id="rId13"/>
    <p:sldId id="330" r:id="rId14"/>
    <p:sldId id="331" r:id="rId15"/>
    <p:sldId id="31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hao" initials="l" lastIdx="1" clrIdx="0">
    <p:extLst>
      <p:ext uri="{19B8F6BF-5375-455C-9EA6-DF929625EA0E}">
        <p15:presenceInfo xmlns:p15="http://schemas.microsoft.com/office/powerpoint/2012/main" userId="lih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DA"/>
    <a:srgbClr val="EF8230"/>
    <a:srgbClr val="0D03C7"/>
    <a:srgbClr val="6F00D4"/>
    <a:srgbClr val="8100FF"/>
    <a:srgbClr val="C600FF"/>
    <a:srgbClr val="3403C6"/>
    <a:srgbClr val="7E00FF"/>
    <a:srgbClr val="8200F5"/>
    <a:srgbClr val="1C0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p:restoredTop sz="88832" autoAdjust="0"/>
  </p:normalViewPr>
  <p:slideViewPr>
    <p:cSldViewPr snapToGrid="0" snapToObjects="1">
      <p:cViewPr varScale="1">
        <p:scale>
          <a:sx n="62" d="100"/>
          <a:sy n="62" d="100"/>
        </p:scale>
        <p:origin x="80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44C46-92E8-490D-9519-158A6A8A6210}" type="doc">
      <dgm:prSet loTypeId="urn:microsoft.com/office/officeart/2005/8/layout/process1" loCatId="process" qsTypeId="urn:microsoft.com/office/officeart/2005/8/quickstyle/simple1" qsCatId="simple" csTypeId="urn:microsoft.com/office/officeart/2005/8/colors/accent1_2" csCatId="accent1" phldr="1"/>
      <dgm:spPr/>
    </dgm:pt>
    <dgm:pt modelId="{0F95901B-3902-44E3-8911-0B988BA8D69E}">
      <dgm:prSet phldrT="[文本]"/>
      <dgm:spPr/>
      <dgm:t>
        <a:bodyPr/>
        <a:lstStyle/>
        <a:p>
          <a:r>
            <a:rPr lang="zh-CN" altLang="en-US" b="0" i="0" dirty="0" smtClean="0"/>
            <a:t>网络中的某个节点随机选择</a:t>
          </a:r>
          <a:r>
            <a:rPr lang="en-US" altLang="zh-CN" b="0" i="0" dirty="0" smtClean="0"/>
            <a:t>N</a:t>
          </a:r>
          <a:r>
            <a:rPr lang="zh-CN" altLang="en-US" b="0" i="0" dirty="0" smtClean="0"/>
            <a:t>个节点作为数据接收对象</a:t>
          </a:r>
          <a:endParaRPr lang="zh-CN" altLang="en-US" dirty="0"/>
        </a:p>
      </dgm:t>
    </dgm:pt>
    <dgm:pt modelId="{58A9D489-1B37-4860-8C14-F4A4A23B1993}" type="parTrans" cxnId="{F99DF33C-4B22-4016-9073-D43B937079F7}">
      <dgm:prSet/>
      <dgm:spPr/>
      <dgm:t>
        <a:bodyPr/>
        <a:lstStyle/>
        <a:p>
          <a:endParaRPr lang="zh-CN" altLang="en-US"/>
        </a:p>
      </dgm:t>
    </dgm:pt>
    <dgm:pt modelId="{CA6717CC-97E7-4454-8CEC-9C9343734058}" type="sibTrans" cxnId="{F99DF33C-4B22-4016-9073-D43B937079F7}">
      <dgm:prSet/>
      <dgm:spPr/>
      <dgm:t>
        <a:bodyPr/>
        <a:lstStyle/>
        <a:p>
          <a:endParaRPr lang="zh-CN" altLang="en-US"/>
        </a:p>
      </dgm:t>
    </dgm:pt>
    <dgm:pt modelId="{340ECD4C-C7E6-4E4B-BB62-9995ED0E6B3B}">
      <dgm:prSet/>
      <dgm:spPr/>
      <dgm:t>
        <a:bodyPr/>
        <a:lstStyle/>
        <a:p>
          <a:r>
            <a:rPr lang="en-US" altLang="zh-CN" b="0" i="0" dirty="0" smtClean="0"/>
            <a:t> </a:t>
          </a:r>
          <a:r>
            <a:rPr lang="zh-CN" altLang="en-US" b="0" i="0" dirty="0" smtClean="0"/>
            <a:t>该节点向其选中的</a:t>
          </a:r>
          <a:r>
            <a:rPr lang="en-US" altLang="zh-CN" b="0" i="0" dirty="0" smtClean="0"/>
            <a:t>N</a:t>
          </a:r>
          <a:r>
            <a:rPr lang="zh-CN" altLang="en-US" b="0" i="0" dirty="0" smtClean="0"/>
            <a:t>个节点传输相应的信息</a:t>
          </a:r>
          <a:endParaRPr lang="zh-CN" altLang="en-US" b="0" i="0" dirty="0"/>
        </a:p>
      </dgm:t>
    </dgm:pt>
    <dgm:pt modelId="{D3E87C65-6B5F-41E0-8245-215E461A3ECC}" type="parTrans" cxnId="{BA6BFB1F-9BA3-4817-8675-8C460ED1FC90}">
      <dgm:prSet/>
      <dgm:spPr/>
      <dgm:t>
        <a:bodyPr/>
        <a:lstStyle/>
        <a:p>
          <a:endParaRPr lang="zh-CN" altLang="en-US"/>
        </a:p>
      </dgm:t>
    </dgm:pt>
    <dgm:pt modelId="{72BA5F6C-1D3C-4AB5-B4BA-FFBCE4376DCE}" type="sibTrans" cxnId="{BA6BFB1F-9BA3-4817-8675-8C460ED1FC90}">
      <dgm:prSet/>
      <dgm:spPr/>
      <dgm:t>
        <a:bodyPr/>
        <a:lstStyle/>
        <a:p>
          <a:endParaRPr lang="zh-CN" altLang="en-US"/>
        </a:p>
      </dgm:t>
    </dgm:pt>
    <dgm:pt modelId="{2B8B8FD8-B934-4F8C-9510-D43AD2EC3F23}">
      <dgm:prSet/>
      <dgm:spPr/>
      <dgm:t>
        <a:bodyPr/>
        <a:lstStyle/>
        <a:p>
          <a:r>
            <a:rPr lang="zh-CN" altLang="en-US" b="0" i="0" dirty="0" smtClean="0"/>
            <a:t>接收到信息的节点处理它接收到的数据</a:t>
          </a:r>
          <a:endParaRPr lang="zh-CN" altLang="en-US" b="0" i="0" dirty="0"/>
        </a:p>
      </dgm:t>
    </dgm:pt>
    <dgm:pt modelId="{0A2DEE88-DDEF-4FCB-BDBD-0CC50915DD16}" type="parTrans" cxnId="{F9C5BE01-EA0D-4583-8676-7172A28DE640}">
      <dgm:prSet/>
      <dgm:spPr/>
      <dgm:t>
        <a:bodyPr/>
        <a:lstStyle/>
        <a:p>
          <a:endParaRPr lang="zh-CN" altLang="en-US"/>
        </a:p>
      </dgm:t>
    </dgm:pt>
    <dgm:pt modelId="{6EC6E388-7C7C-498F-98FD-CE0A1BD409A1}" type="sibTrans" cxnId="{F9C5BE01-EA0D-4583-8676-7172A28DE640}">
      <dgm:prSet/>
      <dgm:spPr/>
      <dgm:t>
        <a:bodyPr/>
        <a:lstStyle/>
        <a:p>
          <a:endParaRPr lang="zh-CN" altLang="en-US"/>
        </a:p>
      </dgm:t>
    </dgm:pt>
    <dgm:pt modelId="{C94A3D4F-1691-4D14-95D6-DBDAB708C702}">
      <dgm:prSet/>
      <dgm:spPr/>
      <dgm:t>
        <a:bodyPr/>
        <a:lstStyle/>
        <a:p>
          <a:r>
            <a:rPr lang="zh-CN" altLang="en-US" b="0" i="0" dirty="0" smtClean="0"/>
            <a:t>接收到数据的节点再从第一步开始重复执行</a:t>
          </a:r>
          <a:endParaRPr lang="zh-CN" altLang="en-US" b="0" i="0" dirty="0"/>
        </a:p>
      </dgm:t>
    </dgm:pt>
    <dgm:pt modelId="{01B967E0-BF66-4F9F-AB98-E4E25F8CC57B}" type="parTrans" cxnId="{62192987-1072-48E8-B7CE-B79A052A3166}">
      <dgm:prSet/>
      <dgm:spPr/>
      <dgm:t>
        <a:bodyPr/>
        <a:lstStyle/>
        <a:p>
          <a:endParaRPr lang="zh-CN" altLang="en-US"/>
        </a:p>
      </dgm:t>
    </dgm:pt>
    <dgm:pt modelId="{54B70979-BD82-4F32-8D0C-95D9E50532AC}" type="sibTrans" cxnId="{62192987-1072-48E8-B7CE-B79A052A3166}">
      <dgm:prSet/>
      <dgm:spPr/>
      <dgm:t>
        <a:bodyPr/>
        <a:lstStyle/>
        <a:p>
          <a:endParaRPr lang="zh-CN" altLang="en-US"/>
        </a:p>
      </dgm:t>
    </dgm:pt>
    <dgm:pt modelId="{B36EAE06-AA35-4B70-8118-BF9AABE388FB}" type="pres">
      <dgm:prSet presAssocID="{DE144C46-92E8-490D-9519-158A6A8A6210}" presName="Name0" presStyleCnt="0">
        <dgm:presLayoutVars>
          <dgm:dir/>
          <dgm:resizeHandles val="exact"/>
        </dgm:presLayoutVars>
      </dgm:prSet>
      <dgm:spPr/>
    </dgm:pt>
    <dgm:pt modelId="{9CD67367-8545-40E0-947F-85A85F838A48}" type="pres">
      <dgm:prSet presAssocID="{0F95901B-3902-44E3-8911-0B988BA8D69E}" presName="node" presStyleLbl="node1" presStyleIdx="0" presStyleCnt="4">
        <dgm:presLayoutVars>
          <dgm:bulletEnabled val="1"/>
        </dgm:presLayoutVars>
      </dgm:prSet>
      <dgm:spPr/>
      <dgm:t>
        <a:bodyPr/>
        <a:lstStyle/>
        <a:p>
          <a:endParaRPr lang="zh-CN" altLang="en-US"/>
        </a:p>
      </dgm:t>
    </dgm:pt>
    <dgm:pt modelId="{3C5E039B-4E85-4EB6-83BD-E14EB7E3764F}" type="pres">
      <dgm:prSet presAssocID="{CA6717CC-97E7-4454-8CEC-9C9343734058}" presName="sibTrans" presStyleLbl="sibTrans2D1" presStyleIdx="0" presStyleCnt="3"/>
      <dgm:spPr/>
      <dgm:t>
        <a:bodyPr/>
        <a:lstStyle/>
        <a:p>
          <a:endParaRPr lang="zh-CN" altLang="en-US"/>
        </a:p>
      </dgm:t>
    </dgm:pt>
    <dgm:pt modelId="{67ABE32A-C7AD-45E6-A138-2155A3626A54}" type="pres">
      <dgm:prSet presAssocID="{CA6717CC-97E7-4454-8CEC-9C9343734058}" presName="connectorText" presStyleLbl="sibTrans2D1" presStyleIdx="0" presStyleCnt="3"/>
      <dgm:spPr/>
      <dgm:t>
        <a:bodyPr/>
        <a:lstStyle/>
        <a:p>
          <a:endParaRPr lang="zh-CN" altLang="en-US"/>
        </a:p>
      </dgm:t>
    </dgm:pt>
    <dgm:pt modelId="{58B441BE-8A60-4AAA-A4EB-647B1F7B2CA3}" type="pres">
      <dgm:prSet presAssocID="{340ECD4C-C7E6-4E4B-BB62-9995ED0E6B3B}" presName="node" presStyleLbl="node1" presStyleIdx="1" presStyleCnt="4">
        <dgm:presLayoutVars>
          <dgm:bulletEnabled val="1"/>
        </dgm:presLayoutVars>
      </dgm:prSet>
      <dgm:spPr/>
      <dgm:t>
        <a:bodyPr/>
        <a:lstStyle/>
        <a:p>
          <a:endParaRPr lang="zh-CN" altLang="en-US"/>
        </a:p>
      </dgm:t>
    </dgm:pt>
    <dgm:pt modelId="{C56010FA-3F7B-40C2-B6D5-07AFB2FE4F42}" type="pres">
      <dgm:prSet presAssocID="{72BA5F6C-1D3C-4AB5-B4BA-FFBCE4376DCE}" presName="sibTrans" presStyleLbl="sibTrans2D1" presStyleIdx="1" presStyleCnt="3"/>
      <dgm:spPr/>
      <dgm:t>
        <a:bodyPr/>
        <a:lstStyle/>
        <a:p>
          <a:endParaRPr lang="zh-CN" altLang="en-US"/>
        </a:p>
      </dgm:t>
    </dgm:pt>
    <dgm:pt modelId="{BB59ADC4-E27B-4270-839C-DD751BFA0544}" type="pres">
      <dgm:prSet presAssocID="{72BA5F6C-1D3C-4AB5-B4BA-FFBCE4376DCE}" presName="connectorText" presStyleLbl="sibTrans2D1" presStyleIdx="1" presStyleCnt="3"/>
      <dgm:spPr/>
      <dgm:t>
        <a:bodyPr/>
        <a:lstStyle/>
        <a:p>
          <a:endParaRPr lang="zh-CN" altLang="en-US"/>
        </a:p>
      </dgm:t>
    </dgm:pt>
    <dgm:pt modelId="{1DE212CE-9181-480E-BFD5-EF736658C60D}" type="pres">
      <dgm:prSet presAssocID="{2B8B8FD8-B934-4F8C-9510-D43AD2EC3F23}" presName="node" presStyleLbl="node1" presStyleIdx="2" presStyleCnt="4">
        <dgm:presLayoutVars>
          <dgm:bulletEnabled val="1"/>
        </dgm:presLayoutVars>
      </dgm:prSet>
      <dgm:spPr/>
      <dgm:t>
        <a:bodyPr/>
        <a:lstStyle/>
        <a:p>
          <a:endParaRPr lang="zh-CN" altLang="en-US"/>
        </a:p>
      </dgm:t>
    </dgm:pt>
    <dgm:pt modelId="{CC15123C-6454-4614-98AD-6E8F208FEB66}" type="pres">
      <dgm:prSet presAssocID="{6EC6E388-7C7C-498F-98FD-CE0A1BD409A1}" presName="sibTrans" presStyleLbl="sibTrans2D1" presStyleIdx="2" presStyleCnt="3"/>
      <dgm:spPr/>
      <dgm:t>
        <a:bodyPr/>
        <a:lstStyle/>
        <a:p>
          <a:endParaRPr lang="zh-CN" altLang="en-US"/>
        </a:p>
      </dgm:t>
    </dgm:pt>
    <dgm:pt modelId="{6FDE2D1A-1973-42FA-B4F1-50826773AB9D}" type="pres">
      <dgm:prSet presAssocID="{6EC6E388-7C7C-498F-98FD-CE0A1BD409A1}" presName="connectorText" presStyleLbl="sibTrans2D1" presStyleIdx="2" presStyleCnt="3"/>
      <dgm:spPr/>
      <dgm:t>
        <a:bodyPr/>
        <a:lstStyle/>
        <a:p>
          <a:endParaRPr lang="zh-CN" altLang="en-US"/>
        </a:p>
      </dgm:t>
    </dgm:pt>
    <dgm:pt modelId="{9B5A55B9-1E19-41C0-B80B-7D0BE4B8A97C}" type="pres">
      <dgm:prSet presAssocID="{C94A3D4F-1691-4D14-95D6-DBDAB708C702}" presName="node" presStyleLbl="node1" presStyleIdx="3" presStyleCnt="4">
        <dgm:presLayoutVars>
          <dgm:bulletEnabled val="1"/>
        </dgm:presLayoutVars>
      </dgm:prSet>
      <dgm:spPr/>
      <dgm:t>
        <a:bodyPr/>
        <a:lstStyle/>
        <a:p>
          <a:endParaRPr lang="zh-CN" altLang="en-US"/>
        </a:p>
      </dgm:t>
    </dgm:pt>
  </dgm:ptLst>
  <dgm:cxnLst>
    <dgm:cxn modelId="{F149975A-E27C-4F03-9E0B-692FD5159CC1}" type="presOf" srcId="{6EC6E388-7C7C-498F-98FD-CE0A1BD409A1}" destId="{CC15123C-6454-4614-98AD-6E8F208FEB66}" srcOrd="0" destOrd="0" presId="urn:microsoft.com/office/officeart/2005/8/layout/process1"/>
    <dgm:cxn modelId="{3A86DD46-A964-4F58-8634-74CA1E21DB4D}" type="presOf" srcId="{72BA5F6C-1D3C-4AB5-B4BA-FFBCE4376DCE}" destId="{C56010FA-3F7B-40C2-B6D5-07AFB2FE4F42}" srcOrd="0" destOrd="0" presId="urn:microsoft.com/office/officeart/2005/8/layout/process1"/>
    <dgm:cxn modelId="{F9C5BE01-EA0D-4583-8676-7172A28DE640}" srcId="{DE144C46-92E8-490D-9519-158A6A8A6210}" destId="{2B8B8FD8-B934-4F8C-9510-D43AD2EC3F23}" srcOrd="2" destOrd="0" parTransId="{0A2DEE88-DDEF-4FCB-BDBD-0CC50915DD16}" sibTransId="{6EC6E388-7C7C-498F-98FD-CE0A1BD409A1}"/>
    <dgm:cxn modelId="{6C8F88BC-9D65-48B7-B4BE-59360F20465C}" type="presOf" srcId="{6EC6E388-7C7C-498F-98FD-CE0A1BD409A1}" destId="{6FDE2D1A-1973-42FA-B4F1-50826773AB9D}" srcOrd="1" destOrd="0" presId="urn:microsoft.com/office/officeart/2005/8/layout/process1"/>
    <dgm:cxn modelId="{62192987-1072-48E8-B7CE-B79A052A3166}" srcId="{DE144C46-92E8-490D-9519-158A6A8A6210}" destId="{C94A3D4F-1691-4D14-95D6-DBDAB708C702}" srcOrd="3" destOrd="0" parTransId="{01B967E0-BF66-4F9F-AB98-E4E25F8CC57B}" sibTransId="{54B70979-BD82-4F32-8D0C-95D9E50532AC}"/>
    <dgm:cxn modelId="{F99DF33C-4B22-4016-9073-D43B937079F7}" srcId="{DE144C46-92E8-490D-9519-158A6A8A6210}" destId="{0F95901B-3902-44E3-8911-0B988BA8D69E}" srcOrd="0" destOrd="0" parTransId="{58A9D489-1B37-4860-8C14-F4A4A23B1993}" sibTransId="{CA6717CC-97E7-4454-8CEC-9C9343734058}"/>
    <dgm:cxn modelId="{10C45A38-9D2A-42AE-89C4-A3296890C827}" type="presOf" srcId="{DE144C46-92E8-490D-9519-158A6A8A6210}" destId="{B36EAE06-AA35-4B70-8118-BF9AABE388FB}" srcOrd="0" destOrd="0" presId="urn:microsoft.com/office/officeart/2005/8/layout/process1"/>
    <dgm:cxn modelId="{BA6BFB1F-9BA3-4817-8675-8C460ED1FC90}" srcId="{DE144C46-92E8-490D-9519-158A6A8A6210}" destId="{340ECD4C-C7E6-4E4B-BB62-9995ED0E6B3B}" srcOrd="1" destOrd="0" parTransId="{D3E87C65-6B5F-41E0-8245-215E461A3ECC}" sibTransId="{72BA5F6C-1D3C-4AB5-B4BA-FFBCE4376DCE}"/>
    <dgm:cxn modelId="{F84D2389-7A41-41BD-ADCB-18DC3C5E54FC}" type="presOf" srcId="{72BA5F6C-1D3C-4AB5-B4BA-FFBCE4376DCE}" destId="{BB59ADC4-E27B-4270-839C-DD751BFA0544}" srcOrd="1" destOrd="0" presId="urn:microsoft.com/office/officeart/2005/8/layout/process1"/>
    <dgm:cxn modelId="{4066CABD-F230-4293-B421-F17E9AD5EFC8}" type="presOf" srcId="{340ECD4C-C7E6-4E4B-BB62-9995ED0E6B3B}" destId="{58B441BE-8A60-4AAA-A4EB-647B1F7B2CA3}" srcOrd="0" destOrd="0" presId="urn:microsoft.com/office/officeart/2005/8/layout/process1"/>
    <dgm:cxn modelId="{97DE4891-85A1-4200-B9EC-29DB91529EFC}" type="presOf" srcId="{0F95901B-3902-44E3-8911-0B988BA8D69E}" destId="{9CD67367-8545-40E0-947F-85A85F838A48}" srcOrd="0" destOrd="0" presId="urn:microsoft.com/office/officeart/2005/8/layout/process1"/>
    <dgm:cxn modelId="{F2919637-7904-4CDA-BD01-0D562628E6B9}" type="presOf" srcId="{CA6717CC-97E7-4454-8CEC-9C9343734058}" destId="{67ABE32A-C7AD-45E6-A138-2155A3626A54}" srcOrd="1" destOrd="0" presId="urn:microsoft.com/office/officeart/2005/8/layout/process1"/>
    <dgm:cxn modelId="{EDCFE187-55FB-4810-A005-92ED800D2F9F}" type="presOf" srcId="{C94A3D4F-1691-4D14-95D6-DBDAB708C702}" destId="{9B5A55B9-1E19-41C0-B80B-7D0BE4B8A97C}" srcOrd="0" destOrd="0" presId="urn:microsoft.com/office/officeart/2005/8/layout/process1"/>
    <dgm:cxn modelId="{E1BA5E50-307E-4DAD-BA13-41268F4AF735}" type="presOf" srcId="{2B8B8FD8-B934-4F8C-9510-D43AD2EC3F23}" destId="{1DE212CE-9181-480E-BFD5-EF736658C60D}" srcOrd="0" destOrd="0" presId="urn:microsoft.com/office/officeart/2005/8/layout/process1"/>
    <dgm:cxn modelId="{34D785A3-D6B7-49B2-B996-8718AE9FCA18}" type="presOf" srcId="{CA6717CC-97E7-4454-8CEC-9C9343734058}" destId="{3C5E039B-4E85-4EB6-83BD-E14EB7E3764F}" srcOrd="0" destOrd="0" presId="urn:microsoft.com/office/officeart/2005/8/layout/process1"/>
    <dgm:cxn modelId="{7C5969FB-941F-41F8-B80A-8CA1C7737A8E}" type="presParOf" srcId="{B36EAE06-AA35-4B70-8118-BF9AABE388FB}" destId="{9CD67367-8545-40E0-947F-85A85F838A48}" srcOrd="0" destOrd="0" presId="urn:microsoft.com/office/officeart/2005/8/layout/process1"/>
    <dgm:cxn modelId="{85403402-44BD-4A85-89ED-EB16689A6CEE}" type="presParOf" srcId="{B36EAE06-AA35-4B70-8118-BF9AABE388FB}" destId="{3C5E039B-4E85-4EB6-83BD-E14EB7E3764F}" srcOrd="1" destOrd="0" presId="urn:microsoft.com/office/officeart/2005/8/layout/process1"/>
    <dgm:cxn modelId="{9E431405-3350-4438-B2B0-56B32EDD9657}" type="presParOf" srcId="{3C5E039B-4E85-4EB6-83BD-E14EB7E3764F}" destId="{67ABE32A-C7AD-45E6-A138-2155A3626A54}" srcOrd="0" destOrd="0" presId="urn:microsoft.com/office/officeart/2005/8/layout/process1"/>
    <dgm:cxn modelId="{259A6F41-72BC-4D90-B849-27C84185D080}" type="presParOf" srcId="{B36EAE06-AA35-4B70-8118-BF9AABE388FB}" destId="{58B441BE-8A60-4AAA-A4EB-647B1F7B2CA3}" srcOrd="2" destOrd="0" presId="urn:microsoft.com/office/officeart/2005/8/layout/process1"/>
    <dgm:cxn modelId="{BAAD9B19-2BF3-4DA9-AD2A-A0B833877D5B}" type="presParOf" srcId="{B36EAE06-AA35-4B70-8118-BF9AABE388FB}" destId="{C56010FA-3F7B-40C2-B6D5-07AFB2FE4F42}" srcOrd="3" destOrd="0" presId="urn:microsoft.com/office/officeart/2005/8/layout/process1"/>
    <dgm:cxn modelId="{C501B094-E8FB-4A2C-9CBF-2F83FB797633}" type="presParOf" srcId="{C56010FA-3F7B-40C2-B6D5-07AFB2FE4F42}" destId="{BB59ADC4-E27B-4270-839C-DD751BFA0544}" srcOrd="0" destOrd="0" presId="urn:microsoft.com/office/officeart/2005/8/layout/process1"/>
    <dgm:cxn modelId="{A8B838E7-44CE-4D5E-844F-6E06A9DBE96F}" type="presParOf" srcId="{B36EAE06-AA35-4B70-8118-BF9AABE388FB}" destId="{1DE212CE-9181-480E-BFD5-EF736658C60D}" srcOrd="4" destOrd="0" presId="urn:microsoft.com/office/officeart/2005/8/layout/process1"/>
    <dgm:cxn modelId="{A2BC6C4D-1CBC-45FC-89BC-8B8D340D99EC}" type="presParOf" srcId="{B36EAE06-AA35-4B70-8118-BF9AABE388FB}" destId="{CC15123C-6454-4614-98AD-6E8F208FEB66}" srcOrd="5" destOrd="0" presId="urn:microsoft.com/office/officeart/2005/8/layout/process1"/>
    <dgm:cxn modelId="{F0C62B31-0738-45C0-8C3D-52B390C3CC7F}" type="presParOf" srcId="{CC15123C-6454-4614-98AD-6E8F208FEB66}" destId="{6FDE2D1A-1973-42FA-B4F1-50826773AB9D}" srcOrd="0" destOrd="0" presId="urn:microsoft.com/office/officeart/2005/8/layout/process1"/>
    <dgm:cxn modelId="{4D65623C-49D5-4144-B72D-3B7EB28BEBAA}" type="presParOf" srcId="{B36EAE06-AA35-4B70-8118-BF9AABE388FB}" destId="{9B5A55B9-1E19-41C0-B80B-7D0BE4B8A97C}"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26E48B-002E-4EDA-A655-EFA91AE4734B}" type="doc">
      <dgm:prSet loTypeId="urn:microsoft.com/office/officeart/2005/8/layout/process1" loCatId="process" qsTypeId="urn:microsoft.com/office/officeart/2005/8/quickstyle/simple1" qsCatId="simple" csTypeId="urn:microsoft.com/office/officeart/2005/8/colors/accent1_2" csCatId="accent1" phldr="1"/>
      <dgm:spPr/>
    </dgm:pt>
    <dgm:pt modelId="{6117A9D0-84B1-4327-B4D8-7A329F3471CA}">
      <dgm:prSet phldrT="[文本]"/>
      <dgm:spPr/>
      <dgm:t>
        <a:bodyPr/>
        <a:lstStyle/>
        <a:p>
          <a:r>
            <a:rPr lang="zh-CN" altLang="en-US" b="0" i="0" dirty="0" smtClean="0"/>
            <a:t>某个节点周期性地选择随机</a:t>
          </a:r>
          <a:r>
            <a:rPr lang="en-US" altLang="zh-CN" b="0" i="0" dirty="0" smtClean="0"/>
            <a:t>N</a:t>
          </a:r>
          <a:r>
            <a:rPr lang="zh-CN" altLang="en-US" b="0" i="0" dirty="0" smtClean="0"/>
            <a:t>个节点询问有没有最新的信息</a:t>
          </a:r>
          <a:endParaRPr lang="zh-CN" altLang="en-US" dirty="0"/>
        </a:p>
      </dgm:t>
    </dgm:pt>
    <dgm:pt modelId="{E6FB430C-2015-4082-87D1-3351B65923EB}" type="parTrans" cxnId="{0BF3AD8B-BFFF-4839-91DF-65B5E9053FC8}">
      <dgm:prSet/>
      <dgm:spPr/>
      <dgm:t>
        <a:bodyPr/>
        <a:lstStyle/>
        <a:p>
          <a:endParaRPr lang="zh-CN" altLang="en-US"/>
        </a:p>
      </dgm:t>
    </dgm:pt>
    <dgm:pt modelId="{7DEF21C3-2CD6-41F5-B7ED-3B0AED9D7CB4}" type="sibTrans" cxnId="{0BF3AD8B-BFFF-4839-91DF-65B5E9053FC8}">
      <dgm:prSet/>
      <dgm:spPr/>
      <dgm:t>
        <a:bodyPr/>
        <a:lstStyle/>
        <a:p>
          <a:endParaRPr lang="zh-CN" altLang="en-US"/>
        </a:p>
      </dgm:t>
    </dgm:pt>
    <dgm:pt modelId="{8249FB0B-E12A-462D-AC8B-ECC52F158903}">
      <dgm:prSet/>
      <dgm:spPr/>
      <dgm:t>
        <a:bodyPr/>
        <a:lstStyle/>
        <a:p>
          <a:r>
            <a:rPr lang="zh-CN" altLang="en-US" b="0" i="0" dirty="0" smtClean="0"/>
            <a:t>收到请求的节点回复请求节点其最近未收到的信息或者受到信息回复</a:t>
          </a:r>
          <a:r>
            <a:rPr lang="en-US" altLang="zh-CN" b="0" i="0" dirty="0" smtClean="0"/>
            <a:t>key</a:t>
          </a:r>
          <a:r>
            <a:rPr lang="zh-CN" altLang="en-US" b="0" i="0" dirty="0" smtClean="0"/>
            <a:t>、</a:t>
          </a:r>
          <a:r>
            <a:rPr lang="en-US" altLang="zh-CN" b="0" i="0" dirty="0" smtClean="0"/>
            <a:t>value</a:t>
          </a:r>
          <a:r>
            <a:rPr lang="zh-CN" altLang="en-US" b="0" i="0" dirty="0" smtClean="0"/>
            <a:t>、</a:t>
          </a:r>
          <a:r>
            <a:rPr lang="en-US" altLang="zh-CN" b="0" i="0" dirty="0" smtClean="0"/>
            <a:t>version</a:t>
          </a:r>
          <a:endParaRPr lang="zh-CN" altLang="en-US" b="0" i="0" dirty="0"/>
        </a:p>
      </dgm:t>
    </dgm:pt>
    <dgm:pt modelId="{42ED69E3-B68A-4126-8C61-452EE8E4A37C}" type="parTrans" cxnId="{BA0776E5-9CF3-4A8E-A365-B3EA0933AEC4}">
      <dgm:prSet/>
      <dgm:spPr/>
      <dgm:t>
        <a:bodyPr/>
        <a:lstStyle/>
        <a:p>
          <a:endParaRPr lang="zh-CN" altLang="en-US"/>
        </a:p>
      </dgm:t>
    </dgm:pt>
    <dgm:pt modelId="{D905D977-D3A9-4CE7-BC65-256CA507F9D9}" type="sibTrans" cxnId="{BA0776E5-9CF3-4A8E-A365-B3EA0933AEC4}">
      <dgm:prSet/>
      <dgm:spPr/>
      <dgm:t>
        <a:bodyPr/>
        <a:lstStyle/>
        <a:p>
          <a:endParaRPr lang="zh-CN" altLang="en-US"/>
        </a:p>
      </dgm:t>
    </dgm:pt>
    <dgm:pt modelId="{4A79B703-C7A3-41F7-AAFD-7D79A46D54D1}" type="pres">
      <dgm:prSet presAssocID="{8426E48B-002E-4EDA-A655-EFA91AE4734B}" presName="Name0" presStyleCnt="0">
        <dgm:presLayoutVars>
          <dgm:dir/>
          <dgm:resizeHandles val="exact"/>
        </dgm:presLayoutVars>
      </dgm:prSet>
      <dgm:spPr/>
    </dgm:pt>
    <dgm:pt modelId="{151DC68B-C9EC-4996-ADAF-46526FE4478B}" type="pres">
      <dgm:prSet presAssocID="{6117A9D0-84B1-4327-B4D8-7A329F3471CA}" presName="node" presStyleLbl="node1" presStyleIdx="0" presStyleCnt="2">
        <dgm:presLayoutVars>
          <dgm:bulletEnabled val="1"/>
        </dgm:presLayoutVars>
      </dgm:prSet>
      <dgm:spPr/>
      <dgm:t>
        <a:bodyPr/>
        <a:lstStyle/>
        <a:p>
          <a:endParaRPr lang="zh-CN" altLang="en-US"/>
        </a:p>
      </dgm:t>
    </dgm:pt>
    <dgm:pt modelId="{1E9BC2E8-7C0A-4D73-AEF9-EC94D8B96F9E}" type="pres">
      <dgm:prSet presAssocID="{7DEF21C3-2CD6-41F5-B7ED-3B0AED9D7CB4}" presName="sibTrans" presStyleLbl="sibTrans2D1" presStyleIdx="0" presStyleCnt="1"/>
      <dgm:spPr/>
      <dgm:t>
        <a:bodyPr/>
        <a:lstStyle/>
        <a:p>
          <a:endParaRPr lang="zh-CN" altLang="en-US"/>
        </a:p>
      </dgm:t>
    </dgm:pt>
    <dgm:pt modelId="{A658D4FD-5769-472E-8AE1-B159A69F0096}" type="pres">
      <dgm:prSet presAssocID="{7DEF21C3-2CD6-41F5-B7ED-3B0AED9D7CB4}" presName="connectorText" presStyleLbl="sibTrans2D1" presStyleIdx="0" presStyleCnt="1"/>
      <dgm:spPr/>
      <dgm:t>
        <a:bodyPr/>
        <a:lstStyle/>
        <a:p>
          <a:endParaRPr lang="zh-CN" altLang="en-US"/>
        </a:p>
      </dgm:t>
    </dgm:pt>
    <dgm:pt modelId="{E6F2BDFF-9B3C-417F-B1B5-ABB03AE84417}" type="pres">
      <dgm:prSet presAssocID="{8249FB0B-E12A-462D-AC8B-ECC52F158903}" presName="node" presStyleLbl="node1" presStyleIdx="1" presStyleCnt="2">
        <dgm:presLayoutVars>
          <dgm:bulletEnabled val="1"/>
        </dgm:presLayoutVars>
      </dgm:prSet>
      <dgm:spPr/>
      <dgm:t>
        <a:bodyPr/>
        <a:lstStyle/>
        <a:p>
          <a:endParaRPr lang="zh-CN" altLang="en-US"/>
        </a:p>
      </dgm:t>
    </dgm:pt>
  </dgm:ptLst>
  <dgm:cxnLst>
    <dgm:cxn modelId="{F7C4CD5F-1713-4444-A645-5B5B38DA85B5}" type="presOf" srcId="{6117A9D0-84B1-4327-B4D8-7A329F3471CA}" destId="{151DC68B-C9EC-4996-ADAF-46526FE4478B}" srcOrd="0" destOrd="0" presId="urn:microsoft.com/office/officeart/2005/8/layout/process1"/>
    <dgm:cxn modelId="{5A2B21FC-C958-42D8-9C6F-8E18AD5062C5}" type="presOf" srcId="{7DEF21C3-2CD6-41F5-B7ED-3B0AED9D7CB4}" destId="{1E9BC2E8-7C0A-4D73-AEF9-EC94D8B96F9E}" srcOrd="0" destOrd="0" presId="urn:microsoft.com/office/officeart/2005/8/layout/process1"/>
    <dgm:cxn modelId="{AB68067E-CF73-48E6-9E7A-EF549F315946}" type="presOf" srcId="{7DEF21C3-2CD6-41F5-B7ED-3B0AED9D7CB4}" destId="{A658D4FD-5769-472E-8AE1-B159A69F0096}" srcOrd="1" destOrd="0" presId="urn:microsoft.com/office/officeart/2005/8/layout/process1"/>
    <dgm:cxn modelId="{385BD37F-E9A8-493F-BB86-07E2274A21F9}" type="presOf" srcId="{8249FB0B-E12A-462D-AC8B-ECC52F158903}" destId="{E6F2BDFF-9B3C-417F-B1B5-ABB03AE84417}" srcOrd="0" destOrd="0" presId="urn:microsoft.com/office/officeart/2005/8/layout/process1"/>
    <dgm:cxn modelId="{0BF3AD8B-BFFF-4839-91DF-65B5E9053FC8}" srcId="{8426E48B-002E-4EDA-A655-EFA91AE4734B}" destId="{6117A9D0-84B1-4327-B4D8-7A329F3471CA}" srcOrd="0" destOrd="0" parTransId="{E6FB430C-2015-4082-87D1-3351B65923EB}" sibTransId="{7DEF21C3-2CD6-41F5-B7ED-3B0AED9D7CB4}"/>
    <dgm:cxn modelId="{BA0776E5-9CF3-4A8E-A365-B3EA0933AEC4}" srcId="{8426E48B-002E-4EDA-A655-EFA91AE4734B}" destId="{8249FB0B-E12A-462D-AC8B-ECC52F158903}" srcOrd="1" destOrd="0" parTransId="{42ED69E3-B68A-4126-8C61-452EE8E4A37C}" sibTransId="{D905D977-D3A9-4CE7-BC65-256CA507F9D9}"/>
    <dgm:cxn modelId="{84080F7F-AB5B-42E7-9ADD-6E564D2C3C64}" type="presOf" srcId="{8426E48B-002E-4EDA-A655-EFA91AE4734B}" destId="{4A79B703-C7A3-41F7-AAFD-7D79A46D54D1}" srcOrd="0" destOrd="0" presId="urn:microsoft.com/office/officeart/2005/8/layout/process1"/>
    <dgm:cxn modelId="{A92CCAE0-73C3-4AAE-AD3F-7BF69D96489B}" type="presParOf" srcId="{4A79B703-C7A3-41F7-AAFD-7D79A46D54D1}" destId="{151DC68B-C9EC-4996-ADAF-46526FE4478B}" srcOrd="0" destOrd="0" presId="urn:microsoft.com/office/officeart/2005/8/layout/process1"/>
    <dgm:cxn modelId="{DAA6FD09-C51A-4C09-91EF-D4E7344E63C7}" type="presParOf" srcId="{4A79B703-C7A3-41F7-AAFD-7D79A46D54D1}" destId="{1E9BC2E8-7C0A-4D73-AEF9-EC94D8B96F9E}" srcOrd="1" destOrd="0" presId="urn:microsoft.com/office/officeart/2005/8/layout/process1"/>
    <dgm:cxn modelId="{A9C8E22B-0B75-48E1-8032-BF9AB24EB68E}" type="presParOf" srcId="{1E9BC2E8-7C0A-4D73-AEF9-EC94D8B96F9E}" destId="{A658D4FD-5769-472E-8AE1-B159A69F0096}" srcOrd="0" destOrd="0" presId="urn:microsoft.com/office/officeart/2005/8/layout/process1"/>
    <dgm:cxn modelId="{C08B6E07-9EBF-49CF-9886-7FE07286DD13}" type="presParOf" srcId="{4A79B703-C7A3-41F7-AAFD-7D79A46D54D1}" destId="{E6F2BDFF-9B3C-417F-B1B5-ABB03AE84417}"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67367-8545-40E0-947F-85A85F838A48}">
      <dsp:nvSpPr>
        <dsp:cNvPr id="0" name=""/>
        <dsp:cNvSpPr/>
      </dsp:nvSpPr>
      <dsp:spPr>
        <a:xfrm>
          <a:off x="3571"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网络中的某个节点随机选择</a:t>
          </a:r>
          <a:r>
            <a:rPr lang="en-US" altLang="zh-CN" sz="1800" b="0" i="0" kern="1200" dirty="0" smtClean="0"/>
            <a:t>N</a:t>
          </a:r>
          <a:r>
            <a:rPr lang="zh-CN" altLang="en-US" sz="1800" b="0" i="0" kern="1200" dirty="0" smtClean="0"/>
            <a:t>个节点作为数据接收对象</a:t>
          </a:r>
          <a:endParaRPr lang="zh-CN" altLang="en-US" sz="1800" kern="1200" dirty="0"/>
        </a:p>
      </dsp:txBody>
      <dsp:txXfrm>
        <a:off x="49312" y="738841"/>
        <a:ext cx="1470221" cy="1943612"/>
      </dsp:txXfrm>
    </dsp:sp>
    <dsp:sp modelId="{3C5E039B-4E85-4EB6-83BD-E14EB7E3764F}">
      <dsp:nvSpPr>
        <dsp:cNvPr id="0" name=""/>
        <dsp:cNvSpPr/>
      </dsp:nvSpPr>
      <dsp:spPr>
        <a:xfrm>
          <a:off x="1721445"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721445" y="1594456"/>
        <a:ext cx="231757" cy="232382"/>
      </dsp:txXfrm>
    </dsp:sp>
    <dsp:sp modelId="{58B441BE-8A60-4AAA-A4EB-647B1F7B2CA3}">
      <dsp:nvSpPr>
        <dsp:cNvPr id="0" name=""/>
        <dsp:cNvSpPr/>
      </dsp:nvSpPr>
      <dsp:spPr>
        <a:xfrm>
          <a:off x="2189956"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b="0" i="0" kern="1200" dirty="0" smtClean="0"/>
            <a:t> </a:t>
          </a:r>
          <a:r>
            <a:rPr lang="zh-CN" altLang="en-US" sz="1800" b="0" i="0" kern="1200" dirty="0" smtClean="0"/>
            <a:t>该节点向其选中的</a:t>
          </a:r>
          <a:r>
            <a:rPr lang="en-US" altLang="zh-CN" sz="1800" b="0" i="0" kern="1200" dirty="0" smtClean="0"/>
            <a:t>N</a:t>
          </a:r>
          <a:r>
            <a:rPr lang="zh-CN" altLang="en-US" sz="1800" b="0" i="0" kern="1200" dirty="0" smtClean="0"/>
            <a:t>个节点传输相应的信息</a:t>
          </a:r>
          <a:endParaRPr lang="zh-CN" altLang="en-US" sz="1800" b="0" i="0" kern="1200" dirty="0"/>
        </a:p>
      </dsp:txBody>
      <dsp:txXfrm>
        <a:off x="2235697" y="738841"/>
        <a:ext cx="1470221" cy="1943612"/>
      </dsp:txXfrm>
    </dsp:sp>
    <dsp:sp modelId="{C56010FA-3F7B-40C2-B6D5-07AFB2FE4F42}">
      <dsp:nvSpPr>
        <dsp:cNvPr id="0" name=""/>
        <dsp:cNvSpPr/>
      </dsp:nvSpPr>
      <dsp:spPr>
        <a:xfrm>
          <a:off x="3907829"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907829" y="1594456"/>
        <a:ext cx="231757" cy="232382"/>
      </dsp:txXfrm>
    </dsp:sp>
    <dsp:sp modelId="{1DE212CE-9181-480E-BFD5-EF736658C60D}">
      <dsp:nvSpPr>
        <dsp:cNvPr id="0" name=""/>
        <dsp:cNvSpPr/>
      </dsp:nvSpPr>
      <dsp:spPr>
        <a:xfrm>
          <a:off x="4376340"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接收到信息的节点处理它接收到的数据</a:t>
          </a:r>
          <a:endParaRPr lang="zh-CN" altLang="en-US" sz="1800" b="0" i="0" kern="1200" dirty="0"/>
        </a:p>
      </dsp:txBody>
      <dsp:txXfrm>
        <a:off x="4422081" y="738841"/>
        <a:ext cx="1470221" cy="1943612"/>
      </dsp:txXfrm>
    </dsp:sp>
    <dsp:sp modelId="{CC15123C-6454-4614-98AD-6E8F208FEB66}">
      <dsp:nvSpPr>
        <dsp:cNvPr id="0" name=""/>
        <dsp:cNvSpPr/>
      </dsp:nvSpPr>
      <dsp:spPr>
        <a:xfrm>
          <a:off x="6094214"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6094214" y="1594456"/>
        <a:ext cx="231757" cy="232382"/>
      </dsp:txXfrm>
    </dsp:sp>
    <dsp:sp modelId="{9B5A55B9-1E19-41C0-B80B-7D0BE4B8A97C}">
      <dsp:nvSpPr>
        <dsp:cNvPr id="0" name=""/>
        <dsp:cNvSpPr/>
      </dsp:nvSpPr>
      <dsp:spPr>
        <a:xfrm>
          <a:off x="6562724"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接收到数据的节点再从第一步开始重复执行</a:t>
          </a:r>
          <a:endParaRPr lang="zh-CN" altLang="en-US" sz="1800" b="0" i="0" kern="1200" dirty="0"/>
        </a:p>
      </dsp:txBody>
      <dsp:txXfrm>
        <a:off x="6608465" y="738841"/>
        <a:ext cx="1470221" cy="1943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DC68B-C9EC-4996-ADAF-46526FE4478B}">
      <dsp:nvSpPr>
        <dsp:cNvPr id="0" name=""/>
        <dsp:cNvSpPr/>
      </dsp:nvSpPr>
      <dsp:spPr>
        <a:xfrm>
          <a:off x="1452" y="0"/>
          <a:ext cx="3097684" cy="125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0" i="0" kern="1200" dirty="0" smtClean="0"/>
            <a:t>某个节点周期性地选择随机</a:t>
          </a:r>
          <a:r>
            <a:rPr lang="en-US" altLang="zh-CN" sz="1700" b="0" i="0" kern="1200" dirty="0" smtClean="0"/>
            <a:t>N</a:t>
          </a:r>
          <a:r>
            <a:rPr lang="zh-CN" altLang="en-US" sz="1700" b="0" i="0" kern="1200" dirty="0" smtClean="0"/>
            <a:t>个节点询问有没有最新的信息</a:t>
          </a:r>
          <a:endParaRPr lang="zh-CN" altLang="en-US" sz="1700" kern="1200" dirty="0"/>
        </a:p>
      </dsp:txBody>
      <dsp:txXfrm>
        <a:off x="38301" y="36849"/>
        <a:ext cx="3023986" cy="1184410"/>
      </dsp:txXfrm>
    </dsp:sp>
    <dsp:sp modelId="{1E9BC2E8-7C0A-4D73-AEF9-EC94D8B96F9E}">
      <dsp:nvSpPr>
        <dsp:cNvPr id="0" name=""/>
        <dsp:cNvSpPr/>
      </dsp:nvSpPr>
      <dsp:spPr>
        <a:xfrm>
          <a:off x="3408905" y="244941"/>
          <a:ext cx="656709" cy="768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408905" y="398586"/>
        <a:ext cx="459696" cy="460935"/>
      </dsp:txXfrm>
    </dsp:sp>
    <dsp:sp modelId="{E6F2BDFF-9B3C-417F-B1B5-ABB03AE84417}">
      <dsp:nvSpPr>
        <dsp:cNvPr id="0" name=""/>
        <dsp:cNvSpPr/>
      </dsp:nvSpPr>
      <dsp:spPr>
        <a:xfrm>
          <a:off x="4338210" y="0"/>
          <a:ext cx="3097684" cy="125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0" i="0" kern="1200" dirty="0" smtClean="0"/>
            <a:t>收到请求的节点回复请求节点其最近未收到的信息或者受到信息回复</a:t>
          </a:r>
          <a:r>
            <a:rPr lang="en-US" altLang="zh-CN" sz="1700" b="0" i="0" kern="1200" dirty="0" smtClean="0"/>
            <a:t>key</a:t>
          </a:r>
          <a:r>
            <a:rPr lang="zh-CN" altLang="en-US" sz="1700" b="0" i="0" kern="1200" dirty="0" smtClean="0"/>
            <a:t>、</a:t>
          </a:r>
          <a:r>
            <a:rPr lang="en-US" altLang="zh-CN" sz="1700" b="0" i="0" kern="1200" dirty="0" smtClean="0"/>
            <a:t>value</a:t>
          </a:r>
          <a:r>
            <a:rPr lang="zh-CN" altLang="en-US" sz="1700" b="0" i="0" kern="1200" dirty="0" smtClean="0"/>
            <a:t>、</a:t>
          </a:r>
          <a:r>
            <a:rPr lang="en-US" altLang="zh-CN" sz="1700" b="0" i="0" kern="1200" dirty="0" smtClean="0"/>
            <a:t>version</a:t>
          </a:r>
          <a:endParaRPr lang="zh-CN" altLang="en-US" sz="1700" b="0" i="0" kern="1200" dirty="0"/>
        </a:p>
      </dsp:txBody>
      <dsp:txXfrm>
        <a:off x="4375059" y="36849"/>
        <a:ext cx="3023986" cy="11844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157C3-A551-C349-9D4C-C414E0B9F5DB}" type="datetimeFigureOut">
              <a:rPr kumimoji="1" lang="zh-CN" altLang="en-US" smtClean="0"/>
              <a:t>2019/11/18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64B5C-3EA8-E94A-9539-8C94C0598407}" type="slidenum">
              <a:rPr kumimoji="1" lang="zh-CN" altLang="en-US" smtClean="0"/>
              <a:t>‹#›</a:t>
            </a:fld>
            <a:endParaRPr kumimoji="1" lang="zh-CN" altLang="en-US"/>
          </a:p>
        </p:txBody>
      </p:sp>
    </p:spTree>
    <p:extLst>
      <p:ext uri="{BB962C8B-B14F-4D97-AF65-F5344CB8AC3E}">
        <p14:creationId xmlns:p14="http://schemas.microsoft.com/office/powerpoint/2010/main" val="310525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欢迎辞；</a:t>
            </a:r>
            <a:endParaRPr lang="en-US" altLang="zh-CN" dirty="0"/>
          </a:p>
          <a:p>
            <a:r>
              <a:rPr lang="zh-CN" altLang="en-US" dirty="0"/>
              <a:t>课题；</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a:t>
            </a:fld>
            <a:endParaRPr kumimoji="1" lang="zh-CN" altLang="en-US"/>
          </a:p>
        </p:txBody>
      </p:sp>
    </p:spTree>
    <p:extLst>
      <p:ext uri="{BB962C8B-B14F-4D97-AF65-F5344CB8AC3E}">
        <p14:creationId xmlns:p14="http://schemas.microsoft.com/office/powerpoint/2010/main" val="196815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11</a:t>
            </a:fld>
            <a:endParaRPr kumimoji="1" lang="zh-CN" altLang="en-US"/>
          </a:p>
        </p:txBody>
      </p:sp>
    </p:spTree>
    <p:extLst>
      <p:ext uri="{BB962C8B-B14F-4D97-AF65-F5344CB8AC3E}">
        <p14:creationId xmlns:p14="http://schemas.microsoft.com/office/powerpoint/2010/main" val="27777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12</a:t>
            </a:fld>
            <a:endParaRPr kumimoji="1" lang="zh-CN" altLang="en-US"/>
          </a:p>
        </p:txBody>
      </p:sp>
    </p:spTree>
    <p:extLst>
      <p:ext uri="{BB962C8B-B14F-4D97-AF65-F5344CB8AC3E}">
        <p14:creationId xmlns:p14="http://schemas.microsoft.com/office/powerpoint/2010/main" val="340652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13</a:t>
            </a:fld>
            <a:endParaRPr kumimoji="1" lang="zh-CN" altLang="en-US"/>
          </a:p>
        </p:txBody>
      </p:sp>
    </p:spTree>
    <p:extLst>
      <p:ext uri="{BB962C8B-B14F-4D97-AF65-F5344CB8AC3E}">
        <p14:creationId xmlns:p14="http://schemas.microsoft.com/office/powerpoint/2010/main" val="81308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14</a:t>
            </a:fld>
            <a:endParaRPr kumimoji="1" lang="zh-CN" altLang="en-US"/>
          </a:p>
        </p:txBody>
      </p:sp>
    </p:spTree>
    <p:extLst>
      <p:ext uri="{BB962C8B-B14F-4D97-AF65-F5344CB8AC3E}">
        <p14:creationId xmlns:p14="http://schemas.microsoft.com/office/powerpoint/2010/main" val="48010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15</a:t>
            </a:fld>
            <a:endParaRPr kumimoji="1" lang="zh-CN" altLang="en-US"/>
          </a:p>
        </p:txBody>
      </p:sp>
    </p:spTree>
    <p:extLst>
      <p:ext uri="{BB962C8B-B14F-4D97-AF65-F5344CB8AC3E}">
        <p14:creationId xmlns:p14="http://schemas.microsoft.com/office/powerpoint/2010/main" val="101619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3</a:t>
            </a:fld>
            <a:endParaRPr kumimoji="1" lang="zh-CN" altLang="en-US"/>
          </a:p>
        </p:txBody>
      </p:sp>
    </p:spTree>
    <p:extLst>
      <p:ext uri="{BB962C8B-B14F-4D97-AF65-F5344CB8AC3E}">
        <p14:creationId xmlns:p14="http://schemas.microsoft.com/office/powerpoint/2010/main" val="292030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4</a:t>
            </a:fld>
            <a:endParaRPr kumimoji="1" lang="zh-CN" altLang="en-US"/>
          </a:p>
        </p:txBody>
      </p:sp>
    </p:spTree>
    <p:extLst>
      <p:ext uri="{BB962C8B-B14F-4D97-AF65-F5344CB8AC3E}">
        <p14:creationId xmlns:p14="http://schemas.microsoft.com/office/powerpoint/2010/main" val="247253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5</a:t>
            </a:fld>
            <a:endParaRPr kumimoji="1" lang="zh-CN" altLang="en-US"/>
          </a:p>
        </p:txBody>
      </p:sp>
    </p:spTree>
    <p:extLst>
      <p:ext uri="{BB962C8B-B14F-4D97-AF65-F5344CB8AC3E}">
        <p14:creationId xmlns:p14="http://schemas.microsoft.com/office/powerpoint/2010/main" val="317355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6</a:t>
            </a:fld>
            <a:endParaRPr kumimoji="1" lang="zh-CN" altLang="en-US"/>
          </a:p>
        </p:txBody>
      </p:sp>
    </p:spTree>
    <p:extLst>
      <p:ext uri="{BB962C8B-B14F-4D97-AF65-F5344CB8AC3E}">
        <p14:creationId xmlns:p14="http://schemas.microsoft.com/office/powerpoint/2010/main" val="9954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7</a:t>
            </a:fld>
            <a:endParaRPr kumimoji="1" lang="zh-CN" altLang="en-US"/>
          </a:p>
        </p:txBody>
      </p:sp>
    </p:spTree>
    <p:extLst>
      <p:ext uri="{BB962C8B-B14F-4D97-AF65-F5344CB8AC3E}">
        <p14:creationId xmlns:p14="http://schemas.microsoft.com/office/powerpoint/2010/main" val="31594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8</a:t>
            </a:fld>
            <a:endParaRPr kumimoji="1" lang="zh-CN" altLang="en-US"/>
          </a:p>
        </p:txBody>
      </p:sp>
    </p:spTree>
    <p:extLst>
      <p:ext uri="{BB962C8B-B14F-4D97-AF65-F5344CB8AC3E}">
        <p14:creationId xmlns:p14="http://schemas.microsoft.com/office/powerpoint/2010/main" val="97773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9</a:t>
            </a:fld>
            <a:endParaRPr kumimoji="1" lang="zh-CN" altLang="en-US"/>
          </a:p>
        </p:txBody>
      </p:sp>
    </p:spTree>
    <p:extLst>
      <p:ext uri="{BB962C8B-B14F-4D97-AF65-F5344CB8AC3E}">
        <p14:creationId xmlns:p14="http://schemas.microsoft.com/office/powerpoint/2010/main" val="177887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10</a:t>
            </a:fld>
            <a:endParaRPr kumimoji="1" lang="zh-CN" altLang="en-US"/>
          </a:p>
        </p:txBody>
      </p:sp>
    </p:spTree>
    <p:extLst>
      <p:ext uri="{BB962C8B-B14F-4D97-AF65-F5344CB8AC3E}">
        <p14:creationId xmlns:p14="http://schemas.microsoft.com/office/powerpoint/2010/main" val="271334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16520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242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753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457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21385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414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037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320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543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75376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04419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4099" name="标题占位符 1"/>
          <p:cNvSpPr>
            <a:spLocks noGrp="1" noChangeArrowheads="1"/>
          </p:cNvSpPr>
          <p:nvPr>
            <p:ph type="title"/>
          </p:nvPr>
        </p:nvSpPr>
        <p:spPr bwMode="auto">
          <a:xfrm>
            <a:off x="838200" y="365125"/>
            <a:ext cx="1051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a:t>单击此处编辑母版标题样式</a:t>
            </a:r>
          </a:p>
        </p:txBody>
      </p:sp>
      <p:sp>
        <p:nvSpPr>
          <p:cNvPr id="4100" name="文本占位符 2"/>
          <p:cNvSpPr>
            <a:spLocks noGrp="1" noChangeArrowheads="1"/>
          </p:cNvSpPr>
          <p:nvPr>
            <p:ph type="body" idx="1"/>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CN"/>
              <a:t>单击此处编辑母版文本样式</a:t>
            </a:r>
          </a:p>
          <a:p>
            <a:pPr lvl="1"/>
            <a:r>
              <a:rPr lang="zh-TW" altLang="zh-CN"/>
              <a:t>第二级</a:t>
            </a:r>
          </a:p>
          <a:p>
            <a:pPr lvl="2"/>
            <a:r>
              <a:rPr lang="zh-TW" altLang="zh-CN"/>
              <a:t>第三级</a:t>
            </a:r>
          </a:p>
          <a:p>
            <a:pPr lvl="3"/>
            <a:r>
              <a:rPr lang="zh-TW" altLang="zh-CN"/>
              <a:t>第四级</a:t>
            </a:r>
          </a:p>
          <a:p>
            <a:pPr lvl="4"/>
            <a:r>
              <a:rPr lang="zh-TW" altLang="zh-CN"/>
              <a:t>第五级</a:t>
            </a:r>
          </a:p>
        </p:txBody>
      </p:sp>
    </p:spTree>
    <p:extLst>
      <p:ext uri="{BB962C8B-B14F-4D97-AF65-F5344CB8AC3E}">
        <p14:creationId xmlns:p14="http://schemas.microsoft.com/office/powerpoint/2010/main" val="30317260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9pPr>
    </p:titleStyle>
    <p:bodyStyle>
      <a:lvl1pPr marL="228600" indent="-228600" algn="l" rtl="0" eaLnBrk="0" fontAlgn="base" hangingPunct="0">
        <a:lnSpc>
          <a:spcPct val="125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125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lnSpc>
          <a:spcPct val="125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FFB7B642-7E72-A744-B8DE-4E897E16ABC4}"/>
              </a:ext>
            </a:extLst>
          </p:cNvPr>
          <p:cNvPicPr>
            <a:picLocks noChangeAspect="1"/>
          </p:cNvPicPr>
          <p:nvPr/>
        </p:nvPicPr>
        <p:blipFill rotWithShape="1">
          <a:blip r:embed="rId3"/>
          <a:srcRect t="8578" b="13533"/>
          <a:stretch/>
        </p:blipFill>
        <p:spPr>
          <a:xfrm>
            <a:off x="-3" y="-1"/>
            <a:ext cx="12192000" cy="5333563"/>
          </a:xfrm>
          <a:prstGeom prst="rect">
            <a:avLst/>
          </a:prstGeom>
        </p:spPr>
      </p:pic>
      <p:pic>
        <p:nvPicPr>
          <p:cNvPr id="9" name="图片 8">
            <a:extLst>
              <a:ext uri="{FF2B5EF4-FFF2-40B4-BE49-F238E27FC236}">
                <a16:creationId xmlns="" xmlns:a16="http://schemas.microsoft.com/office/drawing/2014/main" id="{35648A39-A08F-A643-817F-A5B8118AA23F}"/>
              </a:ext>
            </a:extLst>
          </p:cNvPr>
          <p:cNvPicPr>
            <a:picLocks noChangeAspect="1"/>
          </p:cNvPicPr>
          <p:nvPr/>
        </p:nvPicPr>
        <p:blipFill rotWithShape="1">
          <a:blip r:embed="rId4">
            <a:alphaModFix amt="50000"/>
          </a:blip>
          <a:srcRect b="32411"/>
          <a:stretch/>
        </p:blipFill>
        <p:spPr>
          <a:xfrm>
            <a:off x="3853131" y="972063"/>
            <a:ext cx="4485731" cy="2788940"/>
          </a:xfrm>
          <a:prstGeom prst="rect">
            <a:avLst/>
          </a:prstGeom>
        </p:spPr>
      </p:pic>
      <p:sp>
        <p:nvSpPr>
          <p:cNvPr id="90" name="文本框 89">
            <a:extLst>
              <a:ext uri="{FF2B5EF4-FFF2-40B4-BE49-F238E27FC236}">
                <a16:creationId xmlns="" xmlns:a16="http://schemas.microsoft.com/office/drawing/2014/main" id="{9CBA4FA1-1299-014E-B258-762E29B505EC}"/>
              </a:ext>
            </a:extLst>
          </p:cNvPr>
          <p:cNvSpPr txBox="1"/>
          <p:nvPr/>
        </p:nvSpPr>
        <p:spPr>
          <a:xfrm>
            <a:off x="575875" y="1640961"/>
            <a:ext cx="11040241" cy="1938992"/>
          </a:xfrm>
          <a:prstGeom prst="rect">
            <a:avLst/>
          </a:prstGeom>
          <a:noFill/>
        </p:spPr>
        <p:txBody>
          <a:bodyPr wrap="square" rtlCol="0">
            <a:spAutoFit/>
          </a:bodyPr>
          <a:lstStyle>
            <a:defPPr>
              <a:defRPr lang="zh-CN"/>
            </a:defPPr>
            <a:lvl1pPr algn="ctr">
              <a:defRPr kumimoji="1" sz="7000" b="1" spc="300">
                <a:gradFill>
                  <a:gsLst>
                    <a:gs pos="5000">
                      <a:schemeClr val="accent1">
                        <a:lumMod val="0"/>
                        <a:lumOff val="100000"/>
                      </a:schemeClr>
                    </a:gs>
                    <a:gs pos="72000">
                      <a:schemeClr val="accent1">
                        <a:lumMod val="39000"/>
                        <a:lumOff val="61000"/>
                      </a:schemeClr>
                    </a:gs>
                    <a:gs pos="100000">
                      <a:schemeClr val="accent1">
                        <a:lumMod val="30000"/>
                        <a:lumOff val="70000"/>
                      </a:schemeClr>
                    </a:gs>
                  </a:gsLst>
                  <a:lin ang="5400000" scaled="1"/>
                </a:gradFill>
                <a:latin typeface="Microsoft YaHei" charset="-122"/>
                <a:ea typeface="Microsoft YaHei" charset="-122"/>
                <a:cs typeface="Microsoft YaHei" charset="-122"/>
              </a:defRPr>
            </a:lvl1pPr>
          </a:lstStyle>
          <a:p>
            <a:pPr>
              <a:lnSpc>
                <a:spcPct val="150000"/>
              </a:lnSpc>
            </a:pPr>
            <a:r>
              <a:rPr lang="en-US" altLang="zh-CN" sz="4000" dirty="0">
                <a:solidFill>
                  <a:schemeClr val="bg1"/>
                </a:solidFill>
              </a:rPr>
              <a:t>BTCU</a:t>
            </a:r>
            <a:r>
              <a:rPr lang="zh-CN" altLang="en-US" sz="4000" dirty="0">
                <a:solidFill>
                  <a:schemeClr val="bg1"/>
                </a:solidFill>
              </a:rPr>
              <a:t> 联盟链训练营</a:t>
            </a:r>
            <a:endParaRPr lang="en-US" altLang="zh-CN" sz="4000" dirty="0">
              <a:solidFill>
                <a:schemeClr val="bg1"/>
              </a:solidFill>
            </a:endParaRPr>
          </a:p>
          <a:p>
            <a:r>
              <a:rPr lang="en-US" altLang="zh-CN" sz="6000" dirty="0">
                <a:solidFill>
                  <a:schemeClr val="bg1"/>
                </a:solidFill>
              </a:rPr>
              <a:t>9</a:t>
            </a:r>
            <a:r>
              <a:rPr lang="en-US" altLang="zh-CN" sz="6000" dirty="0" smtClean="0">
                <a:solidFill>
                  <a:schemeClr val="bg1"/>
                </a:solidFill>
              </a:rPr>
              <a:t>.</a:t>
            </a:r>
            <a:r>
              <a:rPr lang="zh-CN" altLang="en-US" sz="6000" dirty="0"/>
              <a:t> </a:t>
            </a:r>
            <a:r>
              <a:rPr lang="en-US" altLang="zh-CN" sz="5400" dirty="0"/>
              <a:t>Fabric</a:t>
            </a:r>
            <a:r>
              <a:rPr lang="zh-CN" altLang="en-US" sz="5400" dirty="0"/>
              <a:t>中数据分发机制的</a:t>
            </a:r>
            <a:r>
              <a:rPr lang="zh-CN" altLang="en-US" sz="5400" dirty="0" smtClean="0"/>
              <a:t>实现</a:t>
            </a:r>
            <a:endParaRPr lang="zh-CN" altLang="en-US" sz="3200" dirty="0"/>
          </a:p>
        </p:txBody>
      </p:sp>
      <p:sp>
        <p:nvSpPr>
          <p:cNvPr id="91" name="文本框 90">
            <a:extLst>
              <a:ext uri="{FF2B5EF4-FFF2-40B4-BE49-F238E27FC236}">
                <a16:creationId xmlns="" xmlns:a16="http://schemas.microsoft.com/office/drawing/2014/main" id="{73479EDF-B789-9F4D-8A8A-A442D62527E6}"/>
              </a:ext>
            </a:extLst>
          </p:cNvPr>
          <p:cNvSpPr txBox="1"/>
          <p:nvPr/>
        </p:nvSpPr>
        <p:spPr>
          <a:xfrm>
            <a:off x="3096208" y="4339147"/>
            <a:ext cx="5999584"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charset="-122"/>
                <a:ea typeface="Microsoft YaHei" charset="-122"/>
                <a:cs typeface="Microsoft YaHei" charset="-122"/>
              </a:rPr>
              <a:t>主讲</a:t>
            </a:r>
            <a:r>
              <a:rPr kumimoji="1" lang="zh-CN" altLang="en-US" sz="2000" b="1" spc="300" dirty="0" smtClean="0">
                <a:solidFill>
                  <a:schemeClr val="bg1"/>
                </a:solidFill>
                <a:latin typeface="Microsoft YaHei" charset="-122"/>
                <a:ea typeface="Microsoft YaHei" charset="-122"/>
                <a:cs typeface="Microsoft YaHei" charset="-122"/>
              </a:rPr>
              <a:t>：</a:t>
            </a:r>
            <a:r>
              <a:rPr kumimoji="1" lang="zh-CN" altLang="en-US" sz="2000" b="1" spc="300" dirty="0">
                <a:solidFill>
                  <a:schemeClr val="bg1"/>
                </a:solidFill>
                <a:latin typeface="Microsoft YaHei" charset="-122"/>
                <a:ea typeface="Microsoft YaHei" charset="-122"/>
                <a:cs typeface="Microsoft YaHei" charset="-122"/>
              </a:rPr>
              <a:t>王业伟</a:t>
            </a:r>
            <a:r>
              <a:rPr kumimoji="1" lang="zh-CN" altLang="en-US" sz="2000" b="1" spc="300" dirty="0" smtClean="0">
                <a:solidFill>
                  <a:schemeClr val="bg1"/>
                </a:solidFill>
                <a:latin typeface="Microsoft YaHei" charset="-122"/>
                <a:ea typeface="Microsoft YaHei" charset="-122"/>
                <a:cs typeface="Microsoft YaHei" charset="-122"/>
              </a:rPr>
              <a:t> 上海交通大学</a:t>
            </a:r>
            <a:endParaRPr kumimoji="1" lang="zh-CN" altLang="en-US" sz="2000" b="1" spc="300" dirty="0">
              <a:solidFill>
                <a:schemeClr val="bg1"/>
              </a:solidFill>
              <a:latin typeface="Microsoft YaHei" charset="-122"/>
              <a:ea typeface="Microsoft YaHei" charset="-122"/>
              <a:cs typeface="Microsoft YaHei" charset="-122"/>
            </a:endParaRPr>
          </a:p>
        </p:txBody>
      </p:sp>
      <p:sp>
        <p:nvSpPr>
          <p:cNvPr id="4" name="矩形 3">
            <a:extLst>
              <a:ext uri="{FF2B5EF4-FFF2-40B4-BE49-F238E27FC236}">
                <a16:creationId xmlns="" xmlns:a16="http://schemas.microsoft.com/office/drawing/2014/main" id="{C2C1109F-DBEA-4D41-BA7F-1CDCC262E8FD}"/>
              </a:ext>
            </a:extLst>
          </p:cNvPr>
          <p:cNvSpPr/>
          <p:nvPr/>
        </p:nvSpPr>
        <p:spPr bwMode="auto">
          <a:xfrm>
            <a:off x="0" y="5299890"/>
            <a:ext cx="12192000" cy="7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pic>
        <p:nvPicPr>
          <p:cNvPr id="17" name="图片 16">
            <a:extLst>
              <a:ext uri="{FF2B5EF4-FFF2-40B4-BE49-F238E27FC236}">
                <a16:creationId xmlns="" xmlns:a16="http://schemas.microsoft.com/office/drawing/2014/main" id="{48797CCE-31DC-8042-B043-B0FB40D50785}"/>
              </a:ext>
            </a:extLst>
          </p:cNvPr>
          <p:cNvPicPr>
            <a:picLocks noChangeAspect="1"/>
          </p:cNvPicPr>
          <p:nvPr/>
        </p:nvPicPr>
        <p:blipFill rotWithShape="1">
          <a:blip r:embed="rId5"/>
          <a:srcRect r="49454"/>
          <a:stretch/>
        </p:blipFill>
        <p:spPr>
          <a:xfrm>
            <a:off x="3888301" y="5608502"/>
            <a:ext cx="1133079" cy="1119266"/>
          </a:xfrm>
          <a:prstGeom prst="rect">
            <a:avLst/>
          </a:prstGeom>
        </p:spPr>
      </p:pic>
      <p:sp>
        <p:nvSpPr>
          <p:cNvPr id="18" name="文本框 17">
            <a:extLst>
              <a:ext uri="{FF2B5EF4-FFF2-40B4-BE49-F238E27FC236}">
                <a16:creationId xmlns="" xmlns:a16="http://schemas.microsoft.com/office/drawing/2014/main" id="{53049662-0B73-684E-8A4C-8CBB3078F44D}"/>
              </a:ext>
            </a:extLst>
          </p:cNvPr>
          <p:cNvSpPr txBox="1"/>
          <p:nvPr/>
        </p:nvSpPr>
        <p:spPr>
          <a:xfrm>
            <a:off x="5021380" y="5891136"/>
            <a:ext cx="3190635" cy="561692"/>
          </a:xfrm>
          <a:prstGeom prst="rect">
            <a:avLst/>
          </a:prstGeom>
          <a:noFill/>
        </p:spPr>
        <p:txBody>
          <a:bodyPr wrap="square" rtlCol="0">
            <a:spAutoFit/>
          </a:bodyPr>
          <a:lstStyle/>
          <a:p>
            <a:r>
              <a:rPr kumimoji="1" lang="en-US" altLang="zh-CN" sz="2000" dirty="0"/>
              <a:t>BTCU</a:t>
            </a:r>
            <a:r>
              <a:rPr kumimoji="1" lang="zh-CN" altLang="en-US" sz="2000" dirty="0"/>
              <a:t> </a:t>
            </a:r>
            <a:r>
              <a:rPr kumimoji="1" lang="zh-CN" altLang="en-US" dirty="0"/>
              <a:t>高校区块链技术社区</a:t>
            </a:r>
            <a:endParaRPr kumimoji="1" lang="en-US" altLang="zh-CN" dirty="0"/>
          </a:p>
          <a:p>
            <a:r>
              <a:rPr kumimoji="1" lang="en-US" altLang="zh-CN" sz="1040" dirty="0"/>
              <a:t>Blockchain</a:t>
            </a:r>
            <a:r>
              <a:rPr kumimoji="1" lang="zh-CN" altLang="en-US" sz="1040" dirty="0"/>
              <a:t> </a:t>
            </a:r>
            <a:r>
              <a:rPr kumimoji="1" lang="en-US" altLang="zh-CN" sz="1040" dirty="0"/>
              <a:t>Technology</a:t>
            </a:r>
            <a:r>
              <a:rPr kumimoji="1" lang="zh-CN" altLang="en-US" sz="1040" dirty="0"/>
              <a:t> </a:t>
            </a:r>
            <a:r>
              <a:rPr kumimoji="1" lang="en-US" altLang="zh-CN" sz="1040" dirty="0"/>
              <a:t>Community</a:t>
            </a:r>
            <a:r>
              <a:rPr kumimoji="1" lang="zh-CN" altLang="en-US" sz="1040" dirty="0"/>
              <a:t> </a:t>
            </a:r>
            <a:r>
              <a:rPr kumimoji="1" lang="en-US" altLang="zh-CN" sz="1040" dirty="0"/>
              <a:t>of</a:t>
            </a:r>
            <a:r>
              <a:rPr kumimoji="1" lang="zh-CN" altLang="en-US" sz="1040" dirty="0"/>
              <a:t> </a:t>
            </a:r>
            <a:r>
              <a:rPr kumimoji="1" lang="en-US" altLang="zh-CN" sz="1040" dirty="0"/>
              <a:t>Universities</a:t>
            </a:r>
            <a:endParaRPr kumimoji="1" lang="zh-CN" altLang="en-US" sz="1040" dirty="0"/>
          </a:p>
        </p:txBody>
      </p:sp>
    </p:spTree>
    <p:extLst>
      <p:ext uri="{BB962C8B-B14F-4D97-AF65-F5344CB8AC3E}">
        <p14:creationId xmlns:p14="http://schemas.microsoft.com/office/powerpoint/2010/main" val="184574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10</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静态选举：</a:t>
            </a:r>
            <a:r>
              <a:rPr lang="zh-CN" altLang="en-US" sz="2000" dirty="0"/>
              <a:t>由系统管理员手动配置实现，指定组织中的一个 </a:t>
            </a:r>
            <a:r>
              <a:rPr lang="en-US" altLang="zh-CN" sz="2000" dirty="0"/>
              <a:t>peer </a:t>
            </a:r>
            <a:r>
              <a:rPr lang="zh-CN" altLang="en-US" sz="2000" dirty="0"/>
              <a:t>节点作为领导节点代表组织与 </a:t>
            </a:r>
            <a:r>
              <a:rPr lang="en-US" altLang="zh-CN" sz="2000" dirty="0"/>
              <a:t>Ordering </a:t>
            </a:r>
            <a:r>
              <a:rPr lang="zh-CN" altLang="en-US" sz="2000" dirty="0"/>
              <a:t>服务建立连接</a:t>
            </a:r>
            <a:r>
              <a:rPr lang="zh-CN" altLang="en-US" sz="2000" dirty="0" smtClean="0"/>
              <a:t>。</a:t>
            </a:r>
            <a:endParaRPr lang="zh-CN" altLang="en-US" sz="2000" dirty="0"/>
          </a:p>
        </p:txBody>
      </p:sp>
      <p:sp>
        <p:nvSpPr>
          <p:cNvPr id="5" name="文本框 4"/>
          <p:cNvSpPr txBox="1"/>
          <p:nvPr/>
        </p:nvSpPr>
        <p:spPr>
          <a:xfrm>
            <a:off x="788275" y="2080808"/>
            <a:ext cx="7366119" cy="707886"/>
          </a:xfrm>
          <a:prstGeom prst="rect">
            <a:avLst/>
          </a:prstGeom>
          <a:noFill/>
        </p:spPr>
        <p:txBody>
          <a:bodyPr wrap="none" rtlCol="0">
            <a:spAutoFit/>
          </a:bodyPr>
          <a:lstStyle/>
          <a:p>
            <a:r>
              <a:rPr lang="zh-CN" altLang="en-US" sz="2000" dirty="0"/>
              <a:t>使用静态领导选举可以通过在配置文件中指定相关的参数来</a:t>
            </a:r>
            <a:r>
              <a:rPr lang="zh-CN" altLang="en-US" sz="2000" dirty="0" smtClean="0"/>
              <a:t>实现</a:t>
            </a:r>
            <a:endParaRPr lang="en-US" altLang="zh-CN" sz="2000" dirty="0" smtClean="0"/>
          </a:p>
          <a:p>
            <a:endParaRPr lang="zh-CN" altLang="en-US" sz="2000" dirty="0"/>
          </a:p>
        </p:txBody>
      </p:sp>
      <p:sp>
        <p:nvSpPr>
          <p:cNvPr id="9" name="文本框 8"/>
          <p:cNvSpPr txBox="1"/>
          <p:nvPr/>
        </p:nvSpPr>
        <p:spPr>
          <a:xfrm>
            <a:off x="914400" y="2788694"/>
            <a:ext cx="9246742" cy="2308324"/>
          </a:xfrm>
          <a:prstGeom prst="rect">
            <a:avLst/>
          </a:prstGeom>
          <a:noFill/>
        </p:spPr>
        <p:txBody>
          <a:bodyPr wrap="square" rtlCol="0">
            <a:spAutoFit/>
          </a:bodyPr>
          <a:lstStyle/>
          <a:p>
            <a:r>
              <a:rPr lang="zh-CN" altLang="en-US" dirty="0"/>
              <a:t>实现静态选举机制，需要在 </a:t>
            </a:r>
            <a:r>
              <a:rPr lang="en-US" altLang="zh-CN" dirty="0" err="1"/>
              <a:t>core.yaml</a:t>
            </a:r>
            <a:r>
              <a:rPr lang="en-US" altLang="zh-CN" dirty="0"/>
              <a:t> </a:t>
            </a:r>
            <a:r>
              <a:rPr lang="zh-CN" altLang="en-US" dirty="0"/>
              <a:t>中配置以下参数</a:t>
            </a:r>
            <a:r>
              <a:rPr lang="en-US" altLang="zh-CN"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或者</a:t>
            </a:r>
            <a:r>
              <a:rPr lang="zh-CN" altLang="en-US" dirty="0"/>
              <a:t>可以使用环境变量来配置和覆盖相应的参数：</a:t>
            </a:r>
            <a:endParaRPr lang="zh-CN" altLang="en-US" dirty="0"/>
          </a:p>
        </p:txBody>
      </p:sp>
      <p:sp>
        <p:nvSpPr>
          <p:cNvPr id="11" name="文本框 10"/>
          <p:cNvSpPr txBox="1"/>
          <p:nvPr/>
        </p:nvSpPr>
        <p:spPr>
          <a:xfrm>
            <a:off x="986318" y="3234874"/>
            <a:ext cx="9174823" cy="1200329"/>
          </a:xfrm>
          <a:prstGeom prst="rect">
            <a:avLst/>
          </a:prstGeom>
          <a:solidFill>
            <a:schemeClr val="accent5">
              <a:lumMod val="40000"/>
              <a:lumOff val="60000"/>
            </a:schemeClr>
          </a:solidFill>
        </p:spPr>
        <p:txBody>
          <a:bodyPr wrap="square" rtlCol="0">
            <a:spAutoFit/>
          </a:bodyPr>
          <a:lstStyle/>
          <a:p>
            <a:r>
              <a:rPr lang="en-US" altLang="zh-CN" dirty="0"/>
              <a:t>peer: </a:t>
            </a:r>
            <a:endParaRPr lang="en-US" altLang="zh-CN" dirty="0" smtClean="0"/>
          </a:p>
          <a:p>
            <a:r>
              <a:rPr lang="en-US" altLang="zh-CN" dirty="0" smtClean="0"/>
              <a:t>        gossip</a:t>
            </a:r>
            <a:r>
              <a:rPr lang="en-US" altLang="zh-CN" dirty="0"/>
              <a:t>: </a:t>
            </a:r>
            <a:endParaRPr lang="en-US" altLang="zh-CN" dirty="0" smtClean="0"/>
          </a:p>
          <a:p>
            <a:r>
              <a:rPr lang="en-US" altLang="zh-CN" dirty="0"/>
              <a:t>	</a:t>
            </a:r>
            <a:r>
              <a:rPr lang="en-US" altLang="zh-CN" dirty="0" err="1" smtClean="0"/>
              <a:t>useLeaderElection</a:t>
            </a:r>
            <a:r>
              <a:rPr lang="en-US" altLang="zh-CN" dirty="0"/>
              <a:t>: false </a:t>
            </a:r>
            <a:r>
              <a:rPr lang="en-US" altLang="zh-CN" i="1" dirty="0"/>
              <a:t># </a:t>
            </a:r>
            <a:r>
              <a:rPr lang="zh-CN" altLang="en-US" i="1" dirty="0"/>
              <a:t>是否指定使用选举方式产</a:t>
            </a:r>
            <a:r>
              <a:rPr lang="zh-CN" altLang="en-US" i="1" dirty="0" smtClean="0"/>
              <a:t>式</a:t>
            </a:r>
            <a:endParaRPr lang="en-US" altLang="zh-CN" i="1" dirty="0" smtClean="0"/>
          </a:p>
          <a:p>
            <a:r>
              <a:rPr lang="en-US" altLang="zh-CN" i="1" dirty="0"/>
              <a:t>	</a:t>
            </a:r>
            <a:r>
              <a:rPr lang="en-US" altLang="zh-CN" i="1" dirty="0" smtClean="0"/>
              <a:t>Leader</a:t>
            </a:r>
            <a:r>
              <a:rPr lang="en-US" altLang="zh-CN" dirty="0" smtClean="0"/>
              <a:t> </a:t>
            </a:r>
            <a:r>
              <a:rPr lang="en-US" altLang="zh-CN" dirty="0" err="1"/>
              <a:t>orgLeader</a:t>
            </a:r>
            <a:r>
              <a:rPr lang="en-US" altLang="zh-CN" dirty="0"/>
              <a:t>: true </a:t>
            </a:r>
            <a:r>
              <a:rPr lang="en-US" altLang="zh-CN" i="1" dirty="0"/>
              <a:t># </a:t>
            </a:r>
            <a:r>
              <a:rPr lang="zh-CN" altLang="en-US" i="1" dirty="0"/>
              <a:t>是否指定当前节点为</a:t>
            </a:r>
            <a:r>
              <a:rPr lang="en-US" altLang="zh-CN" i="1" dirty="0"/>
              <a:t>Leader</a:t>
            </a:r>
            <a:endParaRPr lang="zh-CN" altLang="en-US" dirty="0"/>
          </a:p>
        </p:txBody>
      </p:sp>
      <p:sp>
        <p:nvSpPr>
          <p:cNvPr id="13" name="文本框 12"/>
          <p:cNvSpPr txBox="1"/>
          <p:nvPr/>
        </p:nvSpPr>
        <p:spPr>
          <a:xfrm>
            <a:off x="986318" y="5322013"/>
            <a:ext cx="9174824" cy="646331"/>
          </a:xfrm>
          <a:prstGeom prst="rect">
            <a:avLst/>
          </a:prstGeom>
          <a:solidFill>
            <a:schemeClr val="accent5">
              <a:lumMod val="40000"/>
              <a:lumOff val="60000"/>
            </a:schemeClr>
          </a:solidFill>
        </p:spPr>
        <p:txBody>
          <a:bodyPr wrap="square" rtlCol="0">
            <a:spAutoFit/>
          </a:bodyPr>
          <a:lstStyle/>
          <a:p>
            <a:r>
              <a:rPr lang="en-US" altLang="zh-CN" dirty="0"/>
              <a:t>export CORE_PEER_GOSSIP_USELEADERELECTION=false </a:t>
            </a:r>
            <a:endParaRPr lang="en-US" altLang="zh-CN" dirty="0" smtClean="0"/>
          </a:p>
          <a:p>
            <a:r>
              <a:rPr lang="en-US" altLang="zh-CN" dirty="0" smtClean="0"/>
              <a:t>export </a:t>
            </a:r>
            <a:r>
              <a:rPr lang="en-US" altLang="zh-CN" dirty="0"/>
              <a:t>CORE_PEER_GOSSIP_ORGLEADER=true</a:t>
            </a:r>
            <a:endParaRPr lang="zh-CN" altLang="en-US" dirty="0"/>
          </a:p>
        </p:txBody>
      </p:sp>
    </p:spTree>
    <p:extLst>
      <p:ext uri="{BB962C8B-B14F-4D97-AF65-F5344CB8AC3E}">
        <p14:creationId xmlns:p14="http://schemas.microsoft.com/office/powerpoint/2010/main" val="3610126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11</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动态选举：</a:t>
            </a:r>
            <a:r>
              <a:rPr lang="zh-CN" altLang="en-US" sz="2000" dirty="0"/>
              <a:t>通过执行领导人选举程序，动态从组织中选择一个 </a:t>
            </a:r>
            <a:r>
              <a:rPr lang="en-US" altLang="zh-CN" sz="2000" dirty="0"/>
              <a:t>peer </a:t>
            </a:r>
            <a:r>
              <a:rPr lang="zh-CN" altLang="en-US" sz="2000" dirty="0"/>
              <a:t>节点成为领导者节点，从</a:t>
            </a:r>
            <a:r>
              <a:rPr lang="en-US" altLang="zh-CN" sz="2000" dirty="0"/>
              <a:t>Ordering </a:t>
            </a:r>
            <a:r>
              <a:rPr lang="zh-CN" altLang="en-US" sz="2000" dirty="0"/>
              <a:t>服务中拉出区块，并将块分发给组织中的其他 </a:t>
            </a:r>
            <a:r>
              <a:rPr lang="en-US" altLang="zh-CN" sz="2000" dirty="0"/>
              <a:t>peer </a:t>
            </a:r>
            <a:r>
              <a:rPr lang="zh-CN" altLang="en-US" sz="2000" dirty="0"/>
              <a:t>节点。</a:t>
            </a:r>
            <a:endParaRPr lang="zh-CN" altLang="en-US" sz="2000" dirty="0"/>
          </a:p>
        </p:txBody>
      </p:sp>
      <p:sp>
        <p:nvSpPr>
          <p:cNvPr id="5" name="文本框 4"/>
          <p:cNvSpPr txBox="1"/>
          <p:nvPr/>
        </p:nvSpPr>
        <p:spPr>
          <a:xfrm>
            <a:off x="986318" y="2014705"/>
            <a:ext cx="8427644" cy="707886"/>
          </a:xfrm>
          <a:prstGeom prst="rect">
            <a:avLst/>
          </a:prstGeom>
          <a:noFill/>
        </p:spPr>
        <p:txBody>
          <a:bodyPr wrap="square" rtlCol="0">
            <a:spAutoFit/>
          </a:bodyPr>
          <a:lstStyle/>
          <a:p>
            <a:r>
              <a:rPr lang="zh-CN" altLang="en-US" sz="2000" dirty="0"/>
              <a:t>动态领导选举可以在各个组织内各自动态选举一个 </a:t>
            </a:r>
            <a:r>
              <a:rPr lang="en-US" altLang="zh-CN" sz="2000" dirty="0"/>
              <a:t>Leader </a:t>
            </a:r>
            <a:r>
              <a:rPr lang="zh-CN" altLang="en-US" sz="2000" dirty="0"/>
              <a:t>节点，它将代表各个连接到 </a:t>
            </a:r>
            <a:r>
              <a:rPr lang="en-US" altLang="zh-CN" sz="2000" dirty="0"/>
              <a:t>Ordering </a:t>
            </a:r>
            <a:r>
              <a:rPr lang="zh-CN" altLang="en-US" sz="2000" dirty="0"/>
              <a:t>服务并拉出新的区块。</a:t>
            </a:r>
            <a:endParaRPr lang="en-US" altLang="zh-CN" sz="2000" dirty="0"/>
          </a:p>
        </p:txBody>
      </p:sp>
      <p:sp>
        <p:nvSpPr>
          <p:cNvPr id="9" name="文本框 8"/>
          <p:cNvSpPr txBox="1"/>
          <p:nvPr/>
        </p:nvSpPr>
        <p:spPr>
          <a:xfrm>
            <a:off x="914400" y="2788694"/>
            <a:ext cx="9246742" cy="2308324"/>
          </a:xfrm>
          <a:prstGeom prst="rect">
            <a:avLst/>
          </a:prstGeom>
          <a:noFill/>
        </p:spPr>
        <p:txBody>
          <a:bodyPr wrap="square" rtlCol="0">
            <a:spAutoFit/>
          </a:bodyPr>
          <a:lstStyle/>
          <a:p>
            <a:r>
              <a:rPr lang="zh-CN" altLang="en-US" dirty="0" smtClean="0"/>
              <a:t>实现动态</a:t>
            </a:r>
            <a:r>
              <a:rPr lang="zh-CN" altLang="en-US" dirty="0"/>
              <a:t>选举机制，需要在 </a:t>
            </a:r>
            <a:r>
              <a:rPr lang="en-US" altLang="zh-CN" dirty="0" err="1"/>
              <a:t>core.yaml</a:t>
            </a:r>
            <a:r>
              <a:rPr lang="en-US" altLang="zh-CN" dirty="0"/>
              <a:t> </a:t>
            </a:r>
            <a:r>
              <a:rPr lang="zh-CN" altLang="en-US" dirty="0"/>
              <a:t>中配置以下参数</a:t>
            </a:r>
            <a:r>
              <a:rPr lang="en-US" altLang="zh-CN"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或者</a:t>
            </a:r>
            <a:r>
              <a:rPr lang="zh-CN" altLang="en-US" dirty="0"/>
              <a:t>可以使用环境变量来配置和覆盖相应的参数：</a:t>
            </a:r>
            <a:endParaRPr lang="zh-CN" altLang="en-US" dirty="0"/>
          </a:p>
        </p:txBody>
      </p:sp>
      <p:sp>
        <p:nvSpPr>
          <p:cNvPr id="11" name="文本框 10"/>
          <p:cNvSpPr txBox="1"/>
          <p:nvPr/>
        </p:nvSpPr>
        <p:spPr>
          <a:xfrm>
            <a:off x="986318" y="3234874"/>
            <a:ext cx="9174823" cy="1200329"/>
          </a:xfrm>
          <a:prstGeom prst="rect">
            <a:avLst/>
          </a:prstGeom>
          <a:solidFill>
            <a:schemeClr val="accent5">
              <a:lumMod val="40000"/>
              <a:lumOff val="60000"/>
            </a:schemeClr>
          </a:solidFill>
        </p:spPr>
        <p:txBody>
          <a:bodyPr wrap="square" rtlCol="0">
            <a:spAutoFit/>
          </a:bodyPr>
          <a:lstStyle/>
          <a:p>
            <a:r>
              <a:rPr lang="en-US" altLang="zh-CN" dirty="0" smtClean="0"/>
              <a:t>peer: </a:t>
            </a:r>
          </a:p>
          <a:p>
            <a:r>
              <a:rPr lang="en-US" altLang="zh-CN" dirty="0" smtClean="0"/>
              <a:t>        gossip: </a:t>
            </a:r>
          </a:p>
          <a:p>
            <a:r>
              <a:rPr lang="en-US" altLang="zh-CN" dirty="0" smtClean="0"/>
              <a:t>	</a:t>
            </a:r>
            <a:r>
              <a:rPr lang="en-US" altLang="zh-CN" dirty="0" err="1" smtClean="0"/>
              <a:t>useLeaderElection</a:t>
            </a:r>
            <a:r>
              <a:rPr lang="en-US" altLang="zh-CN" dirty="0" smtClean="0"/>
              <a:t>: true</a:t>
            </a:r>
            <a:r>
              <a:rPr lang="en-US" altLang="zh-CN" i="1" dirty="0" smtClean="0"/>
              <a:t># </a:t>
            </a:r>
            <a:r>
              <a:rPr lang="zh-CN" altLang="en-US" i="1" dirty="0" smtClean="0"/>
              <a:t>是否指定使用选举方式产式</a:t>
            </a:r>
            <a:endParaRPr lang="en-US" altLang="zh-CN" i="1" dirty="0" smtClean="0"/>
          </a:p>
          <a:p>
            <a:r>
              <a:rPr lang="en-US" altLang="zh-CN" i="1" dirty="0" smtClean="0"/>
              <a:t>	Leader</a:t>
            </a:r>
            <a:r>
              <a:rPr lang="en-US" altLang="zh-CN" dirty="0" smtClean="0"/>
              <a:t> </a:t>
            </a:r>
            <a:r>
              <a:rPr lang="en-US" altLang="zh-CN" dirty="0" err="1" smtClean="0"/>
              <a:t>orgLeader</a:t>
            </a:r>
            <a:r>
              <a:rPr lang="en-US" altLang="zh-CN" dirty="0" smtClean="0"/>
              <a:t>: false</a:t>
            </a:r>
            <a:r>
              <a:rPr lang="en-US" altLang="zh-CN" i="1" dirty="0" smtClean="0"/>
              <a:t># </a:t>
            </a:r>
            <a:r>
              <a:rPr lang="zh-CN" altLang="en-US" i="1" dirty="0" smtClean="0"/>
              <a:t>是否指定当前节点为</a:t>
            </a:r>
            <a:r>
              <a:rPr lang="en-US" altLang="zh-CN" i="1" dirty="0" smtClean="0"/>
              <a:t>Leader</a:t>
            </a:r>
            <a:endParaRPr lang="zh-CN" altLang="en-US" dirty="0"/>
          </a:p>
        </p:txBody>
      </p:sp>
      <p:sp>
        <p:nvSpPr>
          <p:cNvPr id="13" name="文本框 12"/>
          <p:cNvSpPr txBox="1"/>
          <p:nvPr/>
        </p:nvSpPr>
        <p:spPr>
          <a:xfrm>
            <a:off x="986318" y="5322013"/>
            <a:ext cx="9174824" cy="646331"/>
          </a:xfrm>
          <a:prstGeom prst="rect">
            <a:avLst/>
          </a:prstGeom>
          <a:solidFill>
            <a:schemeClr val="accent5">
              <a:lumMod val="40000"/>
              <a:lumOff val="60000"/>
            </a:schemeClr>
          </a:solidFill>
        </p:spPr>
        <p:txBody>
          <a:bodyPr wrap="square" rtlCol="0">
            <a:spAutoFit/>
          </a:bodyPr>
          <a:lstStyle/>
          <a:p>
            <a:r>
              <a:rPr lang="en-US" altLang="zh-CN" dirty="0"/>
              <a:t>export </a:t>
            </a:r>
            <a:r>
              <a:rPr lang="en-US" altLang="zh-CN" dirty="0" smtClean="0"/>
              <a:t>CORE_PEER_GOSSIP_USELEADERELECTION=true</a:t>
            </a:r>
          </a:p>
          <a:p>
            <a:r>
              <a:rPr lang="en-US" altLang="zh-CN" dirty="0" smtClean="0"/>
              <a:t>export CORE_PEER_GOSSIP_ORGLEADER=false</a:t>
            </a:r>
            <a:endParaRPr lang="zh-CN" altLang="en-US" dirty="0"/>
          </a:p>
        </p:txBody>
      </p:sp>
    </p:spTree>
    <p:extLst>
      <p:ext uri="{BB962C8B-B14F-4D97-AF65-F5344CB8AC3E}">
        <p14:creationId xmlns:p14="http://schemas.microsoft.com/office/powerpoint/2010/main" val="2427083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12</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1415772" cy="584775"/>
          </a:xfrm>
          <a:prstGeom prst="rect">
            <a:avLst/>
          </a:prstGeom>
          <a:noFill/>
        </p:spPr>
        <p:txBody>
          <a:bodyPr wrap="none" rtlCol="0">
            <a:spAutoFit/>
          </a:bodyPr>
          <a:lstStyle/>
          <a:p>
            <a:r>
              <a:rPr lang="zh-CN" altLang="en-US" sz="3200" b="1" dirty="0" smtClean="0"/>
              <a:t>锚节点</a:t>
            </a:r>
            <a:endParaRPr lang="zh-CN" altLang="en-US" sz="3200" b="1" dirty="0"/>
          </a:p>
        </p:txBody>
      </p:sp>
      <p:sp>
        <p:nvSpPr>
          <p:cNvPr id="8" name="文本框 7"/>
          <p:cNvSpPr txBox="1"/>
          <p:nvPr/>
        </p:nvSpPr>
        <p:spPr>
          <a:xfrm>
            <a:off x="934948" y="1345915"/>
            <a:ext cx="9185097" cy="1200329"/>
          </a:xfrm>
          <a:prstGeom prst="rect">
            <a:avLst/>
          </a:prstGeom>
          <a:noFill/>
        </p:spPr>
        <p:txBody>
          <a:bodyPr wrap="square" rtlCol="0">
            <a:spAutoFit/>
          </a:bodyPr>
          <a:lstStyle/>
          <a:p>
            <a:r>
              <a:rPr lang="zh-CN" altLang="en-US" dirty="0"/>
              <a:t>一个节点</a:t>
            </a:r>
            <a:r>
              <a:rPr lang="en-US" altLang="zh-CN" dirty="0"/>
              <a:t>(Peer)</a:t>
            </a:r>
            <a:r>
              <a:rPr lang="zh-CN" altLang="en-US" dirty="0"/>
              <a:t>，它可以被频道</a:t>
            </a:r>
            <a:r>
              <a:rPr lang="en-US" altLang="zh-CN" dirty="0"/>
              <a:t>(Channel)</a:t>
            </a:r>
            <a:r>
              <a:rPr lang="zh-CN" altLang="en-US" dirty="0"/>
              <a:t>中的所有其他节点</a:t>
            </a:r>
            <a:r>
              <a:rPr lang="en-US" altLang="zh-CN" dirty="0"/>
              <a:t>(Peer)</a:t>
            </a:r>
            <a:r>
              <a:rPr lang="zh-CN" altLang="en-US" dirty="0"/>
              <a:t>发现和通讯。频道</a:t>
            </a:r>
            <a:r>
              <a:rPr lang="en-US" altLang="zh-CN" dirty="0"/>
              <a:t>(Channel)</a:t>
            </a:r>
            <a:r>
              <a:rPr lang="zh-CN" altLang="en-US" dirty="0"/>
              <a:t>中的</a:t>
            </a:r>
            <a:r>
              <a:rPr lang="zh-CN" altLang="en-US" dirty="0" smtClean="0"/>
              <a:t>每个</a:t>
            </a:r>
            <a:r>
              <a:rPr lang="zh-CN" altLang="en-US" dirty="0"/>
              <a:t>成员</a:t>
            </a:r>
            <a:r>
              <a:rPr lang="zh-CN" altLang="en-US" dirty="0" smtClean="0"/>
              <a:t>都</a:t>
            </a:r>
            <a:r>
              <a:rPr lang="zh-CN" altLang="en-US" dirty="0"/>
              <a:t>有一个锚节点</a:t>
            </a:r>
            <a:r>
              <a:rPr lang="en-US" altLang="zh-CN" dirty="0"/>
              <a:t>(Anchor Peer)</a:t>
            </a:r>
            <a:r>
              <a:rPr lang="zh-CN" altLang="en-US" dirty="0"/>
              <a:t>（或多个锚节点</a:t>
            </a:r>
            <a:r>
              <a:rPr lang="en-US" altLang="zh-CN" dirty="0"/>
              <a:t>(Anchor Peer)</a:t>
            </a:r>
            <a:r>
              <a:rPr lang="zh-CN" altLang="en-US" dirty="0"/>
              <a:t>，以防止单点故障），以允许从属于不同会员</a:t>
            </a:r>
            <a:r>
              <a:rPr lang="en-US" altLang="zh-CN" dirty="0"/>
              <a:t>(Member)</a:t>
            </a:r>
            <a:r>
              <a:rPr lang="zh-CN" altLang="en-US" dirty="0"/>
              <a:t>的节点</a:t>
            </a:r>
            <a:r>
              <a:rPr lang="en-US" altLang="zh-CN" dirty="0"/>
              <a:t>(Peer)</a:t>
            </a:r>
            <a:r>
              <a:rPr lang="zh-CN" altLang="en-US" dirty="0"/>
              <a:t>发现同频道</a:t>
            </a:r>
            <a:r>
              <a:rPr lang="en-US" altLang="zh-CN" dirty="0"/>
              <a:t>(Channel)</a:t>
            </a:r>
            <a:r>
              <a:rPr lang="zh-CN" altLang="en-US" dirty="0"/>
              <a:t>中的所有现有节点</a:t>
            </a:r>
            <a:r>
              <a:rPr lang="en-US" altLang="zh-CN" dirty="0"/>
              <a:t>(Peer)</a:t>
            </a:r>
            <a:r>
              <a:rPr lang="zh-CN" altLang="en-US" dirty="0"/>
              <a:t>。</a:t>
            </a:r>
            <a:endParaRPr lang="zh-CN" altLang="en-US" dirty="0"/>
          </a:p>
        </p:txBody>
      </p:sp>
      <p:sp>
        <p:nvSpPr>
          <p:cNvPr id="16" name="文本框 15"/>
          <p:cNvSpPr txBox="1"/>
          <p:nvPr/>
        </p:nvSpPr>
        <p:spPr>
          <a:xfrm>
            <a:off x="934948" y="2712378"/>
            <a:ext cx="8866598" cy="923330"/>
          </a:xfrm>
          <a:prstGeom prst="rect">
            <a:avLst/>
          </a:prstGeom>
          <a:noFill/>
        </p:spPr>
        <p:txBody>
          <a:bodyPr wrap="square" rtlCol="0">
            <a:spAutoFit/>
          </a:bodyPr>
          <a:lstStyle/>
          <a:p>
            <a:r>
              <a:rPr lang="zh-CN" altLang="en-US" dirty="0"/>
              <a:t>锚节点主要用于启动来自不同组织的节点之间的 </a:t>
            </a:r>
            <a:r>
              <a:rPr lang="en-US" altLang="zh-CN" dirty="0"/>
              <a:t>Gossip </a:t>
            </a:r>
            <a:r>
              <a:rPr lang="zh-CN" altLang="en-US" dirty="0"/>
              <a:t>通信。锚节点作为同一通道上的另一组织的节点的入口点，可以与目标锚节点所在组织中的每个节点通信。跨组织的 </a:t>
            </a:r>
            <a:r>
              <a:rPr lang="en-US" altLang="zh-CN" dirty="0"/>
              <a:t>Gossip </a:t>
            </a:r>
            <a:r>
              <a:rPr lang="zh-CN" altLang="en-US" dirty="0"/>
              <a:t>通信必须包含在通道的范围内。</a:t>
            </a:r>
            <a:endParaRPr lang="zh-CN" altLang="en-US" dirty="0"/>
          </a:p>
        </p:txBody>
      </p:sp>
    </p:spTree>
    <p:extLst>
      <p:ext uri="{BB962C8B-B14F-4D97-AF65-F5344CB8AC3E}">
        <p14:creationId xmlns:p14="http://schemas.microsoft.com/office/powerpoint/2010/main" val="3564621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13</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1415772" cy="584775"/>
          </a:xfrm>
          <a:prstGeom prst="rect">
            <a:avLst/>
          </a:prstGeom>
          <a:noFill/>
        </p:spPr>
        <p:txBody>
          <a:bodyPr wrap="none" rtlCol="0">
            <a:spAutoFit/>
          </a:bodyPr>
          <a:lstStyle/>
          <a:p>
            <a:r>
              <a:rPr lang="zh-CN" altLang="en-US" sz="3200" b="1" dirty="0" smtClean="0"/>
              <a:t>锚节点</a:t>
            </a:r>
            <a:endParaRPr lang="zh-CN" altLang="en-US" sz="3200" b="1" dirty="0"/>
          </a:p>
        </p:txBody>
      </p:sp>
      <p:pic>
        <p:nvPicPr>
          <p:cNvPr id="11" name="图片 10"/>
          <p:cNvPicPr>
            <a:picLocks noChangeAspect="1"/>
          </p:cNvPicPr>
          <p:nvPr/>
        </p:nvPicPr>
        <p:blipFill>
          <a:blip r:embed="rId4"/>
          <a:stretch>
            <a:fillRect/>
          </a:stretch>
        </p:blipFill>
        <p:spPr>
          <a:xfrm>
            <a:off x="2393231" y="911445"/>
            <a:ext cx="6952165" cy="5946555"/>
          </a:xfrm>
          <a:prstGeom prst="rect">
            <a:avLst/>
          </a:prstGeom>
        </p:spPr>
      </p:pic>
    </p:spTree>
    <p:extLst>
      <p:ext uri="{BB962C8B-B14F-4D97-AF65-F5344CB8AC3E}">
        <p14:creationId xmlns:p14="http://schemas.microsoft.com/office/powerpoint/2010/main" val="2837771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14</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3589" cy="584775"/>
          </a:xfrm>
          <a:prstGeom prst="rect">
            <a:avLst/>
          </a:prstGeom>
          <a:noFill/>
        </p:spPr>
        <p:txBody>
          <a:bodyPr wrap="none" rtlCol="0">
            <a:spAutoFit/>
          </a:bodyPr>
          <a:lstStyle/>
          <a:p>
            <a:r>
              <a:rPr lang="en-US" altLang="zh-CN" sz="3200" b="1" dirty="0"/>
              <a:t>Fabric</a:t>
            </a:r>
            <a:r>
              <a:rPr lang="zh-CN" altLang="en-US" sz="3200" b="1" dirty="0"/>
              <a:t>的数据同步实现</a:t>
            </a:r>
            <a:endParaRPr lang="zh-CN" altLang="en-US" sz="3200" b="1" dirty="0"/>
          </a:p>
        </p:txBody>
      </p:sp>
      <p:pic>
        <p:nvPicPr>
          <p:cNvPr id="2" name="图片 1"/>
          <p:cNvPicPr>
            <a:picLocks noChangeAspect="1"/>
          </p:cNvPicPr>
          <p:nvPr/>
        </p:nvPicPr>
        <p:blipFill>
          <a:blip r:embed="rId4"/>
          <a:stretch>
            <a:fillRect/>
          </a:stretch>
        </p:blipFill>
        <p:spPr>
          <a:xfrm>
            <a:off x="1668095" y="928577"/>
            <a:ext cx="8531417" cy="5793668"/>
          </a:xfrm>
          <a:prstGeom prst="rect">
            <a:avLst/>
          </a:prstGeom>
        </p:spPr>
      </p:pic>
    </p:spTree>
    <p:extLst>
      <p:ext uri="{BB962C8B-B14F-4D97-AF65-F5344CB8AC3E}">
        <p14:creationId xmlns:p14="http://schemas.microsoft.com/office/powerpoint/2010/main" val="7343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 xmlns:a16="http://schemas.microsoft.com/office/drawing/2014/main" id="{36C8E293-33AE-054F-A412-356DB794DE03}"/>
              </a:ext>
            </a:extLst>
          </p:cNvPr>
          <p:cNvSpPr txBox="1"/>
          <p:nvPr/>
        </p:nvSpPr>
        <p:spPr>
          <a:xfrm>
            <a:off x="788275" y="359649"/>
            <a:ext cx="1415772" cy="461665"/>
          </a:xfrm>
          <a:prstGeom prst="rect">
            <a:avLst/>
          </a:prstGeom>
          <a:noFill/>
        </p:spPr>
        <p:txBody>
          <a:bodyPr wrap="none" rtlCol="0">
            <a:spAutoFit/>
          </a:bodyPr>
          <a:lstStyle/>
          <a:p>
            <a:r>
              <a:rPr kumimoji="1" lang="zh-CN" altLang="en-US" sz="2400" b="1" dirty="0"/>
              <a:t>作业环节</a:t>
            </a:r>
          </a:p>
        </p:txBody>
      </p:sp>
      <p:pic>
        <p:nvPicPr>
          <p:cNvPr id="40" name="图片 39">
            <a:extLst>
              <a:ext uri="{FF2B5EF4-FFF2-40B4-BE49-F238E27FC236}">
                <a16:creationId xmlns=""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9" name="内容占位符 8">
            <a:extLst>
              <a:ext uri="{FF2B5EF4-FFF2-40B4-BE49-F238E27FC236}">
                <a16:creationId xmlns="" xmlns:a16="http://schemas.microsoft.com/office/drawing/2014/main" id="{8CAC6B49-DE74-4842-A1D5-6F576A662547}"/>
              </a:ext>
            </a:extLst>
          </p:cNvPr>
          <p:cNvSpPr>
            <a:spLocks noGrp="1"/>
          </p:cNvSpPr>
          <p:nvPr>
            <p:ph idx="1"/>
          </p:nvPr>
        </p:nvSpPr>
        <p:spPr>
          <a:xfrm>
            <a:off x="599091" y="1409700"/>
            <a:ext cx="10515600" cy="2607495"/>
          </a:xfrm>
        </p:spPr>
        <p:txBody>
          <a:bodyPr/>
          <a:lstStyle/>
          <a:p>
            <a:pPr marL="0" indent="0">
              <a:buNone/>
            </a:pPr>
            <a:r>
              <a:rPr lang="en-US" altLang="zh-CN" dirty="0" smtClean="0"/>
              <a:t>1</a:t>
            </a:r>
            <a:r>
              <a:rPr lang="zh-CN" altLang="en-US" dirty="0" smtClean="0"/>
              <a:t>、</a:t>
            </a:r>
            <a:r>
              <a:rPr lang="en-US" altLang="zh-CN" dirty="0" smtClean="0"/>
              <a:t>gossip</a:t>
            </a:r>
            <a:r>
              <a:rPr lang="zh-CN" altLang="en-US" dirty="0" smtClean="0"/>
              <a:t>算法的缺陷</a:t>
            </a:r>
            <a:endParaRPr lang="en-US" altLang="zh-CN" dirty="0" smtClean="0"/>
          </a:p>
          <a:p>
            <a:pPr marL="0" indent="0">
              <a:buNone/>
            </a:pPr>
            <a:r>
              <a:rPr lang="en-US" altLang="zh-CN" dirty="0" smtClean="0"/>
              <a:t>2</a:t>
            </a:r>
            <a:r>
              <a:rPr lang="zh-CN" altLang="en-US" dirty="0" smtClean="0"/>
              <a:t>、</a:t>
            </a:r>
            <a:r>
              <a:rPr lang="zh-CN" altLang="en-US" dirty="0"/>
              <a:t>判断</a:t>
            </a:r>
            <a:r>
              <a:rPr lang="zh-CN" altLang="en-US" dirty="0" smtClean="0"/>
              <a:t>题（说明是</a:t>
            </a:r>
            <a:r>
              <a:rPr lang="en-US" altLang="zh-CN" dirty="0" smtClean="0"/>
              <a:t>push</a:t>
            </a:r>
            <a:r>
              <a:rPr lang="zh-CN" altLang="en-US" dirty="0" smtClean="0"/>
              <a:t>还是</a:t>
            </a:r>
            <a:r>
              <a:rPr lang="en-US" altLang="zh-CN" dirty="0" smtClean="0"/>
              <a:t>pull</a:t>
            </a:r>
            <a:r>
              <a:rPr lang="zh-CN" altLang="en-US" dirty="0" smtClean="0"/>
              <a:t>）</a:t>
            </a:r>
            <a:endParaRPr lang="en-US" altLang="zh-CN" dirty="0" smtClean="0"/>
          </a:p>
          <a:p>
            <a:pPr marL="0" indent="0">
              <a:buNone/>
            </a:pPr>
            <a:r>
              <a:rPr lang="en-US" altLang="zh-CN" dirty="0"/>
              <a:t> </a:t>
            </a:r>
            <a:r>
              <a:rPr lang="en-US" altLang="zh-CN" dirty="0" smtClean="0"/>
              <a:t>    </a:t>
            </a:r>
            <a:r>
              <a:rPr lang="zh-CN" altLang="en-US" dirty="0" smtClean="0"/>
              <a:t>小明通过社交平台吃</a:t>
            </a:r>
            <a:r>
              <a:rPr lang="en-US" altLang="zh-CN" dirty="0" err="1" smtClean="0"/>
              <a:t>lxl</a:t>
            </a:r>
            <a:r>
              <a:rPr lang="zh-CN" altLang="en-US" dirty="0" smtClean="0"/>
              <a:t>和</a:t>
            </a:r>
            <a:r>
              <a:rPr lang="en-US" altLang="zh-CN" dirty="0" err="1" smtClean="0"/>
              <a:t>pgone</a:t>
            </a:r>
            <a:r>
              <a:rPr lang="zh-CN" altLang="en-US" dirty="0" smtClean="0"/>
              <a:t>的瓜，如果小明是在微博上看别人的评论转发得知的，请问这个是</a:t>
            </a:r>
            <a:r>
              <a:rPr lang="en-US" altLang="zh-CN" dirty="0" smtClean="0"/>
              <a:t>gossip</a:t>
            </a:r>
            <a:r>
              <a:rPr lang="zh-CN" altLang="en-US" dirty="0" smtClean="0"/>
              <a:t>协议的</a:t>
            </a:r>
            <a:r>
              <a:rPr lang="en-US" altLang="zh-CN" dirty="0" smtClean="0"/>
              <a:t>_________</a:t>
            </a:r>
            <a:r>
              <a:rPr lang="zh-CN" altLang="en-US" dirty="0" smtClean="0"/>
              <a:t>模式，如果小明去问他的同学小卢</a:t>
            </a:r>
            <a:r>
              <a:rPr lang="en-US" altLang="zh-CN" dirty="0" err="1" smtClean="0"/>
              <a:t>lxl</a:t>
            </a:r>
            <a:r>
              <a:rPr lang="zh-CN" altLang="en-US" dirty="0" smtClean="0"/>
              <a:t>这个到底怎么回事，然后小卢告诉了他，这个是</a:t>
            </a:r>
            <a:r>
              <a:rPr lang="en-US" altLang="zh-CN" dirty="0" smtClean="0"/>
              <a:t>gossip</a:t>
            </a:r>
            <a:r>
              <a:rPr lang="zh-CN" altLang="en-US" dirty="0" smtClean="0"/>
              <a:t>的</a:t>
            </a:r>
            <a:r>
              <a:rPr lang="en-US" altLang="zh-CN" dirty="0" smtClean="0"/>
              <a:t>__________</a:t>
            </a:r>
            <a:r>
              <a:rPr lang="zh-CN" altLang="en-US" dirty="0" smtClean="0"/>
              <a:t>模式，如果小明听了小卢的阐述然后去谷歌了，转而告诉卢地他认为的真实情况，</a:t>
            </a:r>
            <a:r>
              <a:rPr lang="zh-CN" altLang="en-US" dirty="0"/>
              <a:t>这个是</a:t>
            </a:r>
            <a:r>
              <a:rPr lang="en-US" altLang="zh-CN" dirty="0"/>
              <a:t>gossip</a:t>
            </a:r>
            <a:r>
              <a:rPr lang="zh-CN" altLang="en-US" dirty="0"/>
              <a:t>的</a:t>
            </a:r>
            <a:r>
              <a:rPr lang="en-US" altLang="zh-CN" dirty="0"/>
              <a:t>__________</a:t>
            </a:r>
            <a:r>
              <a:rPr lang="zh-CN" altLang="en-US" dirty="0" smtClean="0"/>
              <a:t>模式。</a:t>
            </a:r>
            <a:endParaRPr lang="en-US" altLang="zh-CN" dirty="0"/>
          </a:p>
          <a:p>
            <a:pPr marL="0" indent="0">
              <a:buNone/>
            </a:pPr>
            <a:r>
              <a:rPr lang="en-US" altLang="zh-CN" dirty="0" smtClean="0"/>
              <a:t>3</a:t>
            </a:r>
            <a:r>
              <a:rPr lang="zh-CN" altLang="en-US" dirty="0" smtClean="0"/>
              <a:t>、</a:t>
            </a:r>
            <a:r>
              <a:rPr lang="en-US" altLang="zh-CN" dirty="0" smtClean="0"/>
              <a:t>leader</a:t>
            </a:r>
            <a:r>
              <a:rPr lang="zh-CN" altLang="en-US" dirty="0" smtClean="0"/>
              <a:t>节点和锚节点分别是什么，以及他们的区别。</a:t>
            </a:r>
            <a:endParaRPr lang="en-US" altLang="zh-CN" dirty="0" smtClean="0"/>
          </a:p>
          <a:p>
            <a:pPr marL="0" indent="0">
              <a:buNone/>
            </a:pPr>
            <a:r>
              <a:rPr lang="en-US" altLang="zh-CN" dirty="0" smtClean="0"/>
              <a:t>4</a:t>
            </a:r>
            <a:r>
              <a:rPr lang="zh-CN" altLang="en-US" dirty="0"/>
              <a:t>、</a:t>
            </a:r>
            <a:r>
              <a:rPr lang="zh-CN" altLang="en-US" dirty="0" smtClean="0"/>
              <a:t>简述</a:t>
            </a:r>
            <a:r>
              <a:rPr lang="en-US" altLang="zh-CN" dirty="0" smtClean="0"/>
              <a:t>fabric</a:t>
            </a:r>
            <a:r>
              <a:rPr lang="zh-CN" altLang="en-US" dirty="0" smtClean="0"/>
              <a:t>的数据</a:t>
            </a:r>
            <a:r>
              <a:rPr lang="zh-CN" altLang="en-US" dirty="0"/>
              <a:t>同步实现</a:t>
            </a:r>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083433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2</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 xmlns:a16="http://schemas.microsoft.com/office/drawing/2014/main" id="{ED8D0E01-CE76-A64B-9145-0470D0CBAF80}"/>
              </a:ext>
            </a:extLst>
          </p:cNvPr>
          <p:cNvPicPr>
            <a:picLocks noChangeAspect="1"/>
          </p:cNvPicPr>
          <p:nvPr/>
        </p:nvPicPr>
        <p:blipFill>
          <a:blip r:embed="rId2"/>
          <a:stretch>
            <a:fillRect/>
          </a:stretch>
        </p:blipFill>
        <p:spPr>
          <a:xfrm>
            <a:off x="113328" y="6081713"/>
            <a:ext cx="1554767" cy="776287"/>
          </a:xfrm>
          <a:prstGeom prst="rect">
            <a:avLst/>
          </a:prstGeom>
        </p:spPr>
      </p:pic>
      <p:sp>
        <p:nvSpPr>
          <p:cNvPr id="9" name="文本占位符 2">
            <a:extLst>
              <a:ext uri="{FF2B5EF4-FFF2-40B4-BE49-F238E27FC236}">
                <a16:creationId xmlns="" xmlns:a16="http://schemas.microsoft.com/office/drawing/2014/main" id="{6659F4F1-AD8D-4234-8AD8-838D745724AC}"/>
              </a:ext>
            </a:extLst>
          </p:cNvPr>
          <p:cNvSpPr txBox="1">
            <a:spLocks/>
          </p:cNvSpPr>
          <p:nvPr/>
        </p:nvSpPr>
        <p:spPr>
          <a:xfrm>
            <a:off x="2572315" y="3817022"/>
            <a:ext cx="9045612" cy="51562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rPr>
              <a:t>Leader</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rPr>
              <a:t>节点与锚节点</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占位符 2">
            <a:extLst>
              <a:ext uri="{FF2B5EF4-FFF2-40B4-BE49-F238E27FC236}">
                <a16:creationId xmlns="" xmlns:a16="http://schemas.microsoft.com/office/drawing/2014/main" id="{E6CEE756-1D5A-48AF-AE4C-EE11414B0723}"/>
              </a:ext>
            </a:extLst>
          </p:cNvPr>
          <p:cNvSpPr txBox="1">
            <a:spLocks/>
          </p:cNvSpPr>
          <p:nvPr/>
        </p:nvSpPr>
        <p:spPr>
          <a:xfrm>
            <a:off x="2532778" y="1282927"/>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Gossip </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rPr>
              <a:t>协议</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圆角矩形 13">
            <a:extLst>
              <a:ext uri="{FF2B5EF4-FFF2-40B4-BE49-F238E27FC236}">
                <a16:creationId xmlns="" xmlns:a16="http://schemas.microsoft.com/office/drawing/2014/main" id="{961CBE81-75C0-49A3-94C8-2C55859B4C61}"/>
              </a:ext>
            </a:extLst>
          </p:cNvPr>
          <p:cNvSpPr>
            <a:spLocks noChangeAspect="1" noChangeArrowheads="1"/>
          </p:cNvSpPr>
          <p:nvPr/>
        </p:nvSpPr>
        <p:spPr bwMode="auto">
          <a:xfrm>
            <a:off x="1587086" y="3804960"/>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3</a:t>
            </a:r>
            <a:endParaRPr lang="zh-CN" altLang="en-US" sz="2800" dirty="0">
              <a:solidFill>
                <a:srgbClr val="FFFFFF"/>
              </a:solidFill>
            </a:endParaRPr>
          </a:p>
        </p:txBody>
      </p:sp>
      <p:sp>
        <p:nvSpPr>
          <p:cNvPr id="13" name="圆角矩形 13">
            <a:extLst>
              <a:ext uri="{FF2B5EF4-FFF2-40B4-BE49-F238E27FC236}">
                <a16:creationId xmlns="" xmlns:a16="http://schemas.microsoft.com/office/drawing/2014/main" id="{5E177606-CAB1-4AC7-9243-C0D99248A306}"/>
              </a:ext>
            </a:extLst>
          </p:cNvPr>
          <p:cNvSpPr>
            <a:spLocks noChangeAspect="1" noChangeArrowheads="1"/>
          </p:cNvSpPr>
          <p:nvPr/>
        </p:nvSpPr>
        <p:spPr bwMode="auto">
          <a:xfrm>
            <a:off x="1587086" y="2569161"/>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2</a:t>
            </a:r>
            <a:endParaRPr lang="zh-CN" altLang="en-US" sz="2800" dirty="0">
              <a:solidFill>
                <a:srgbClr val="FFFFFF"/>
              </a:solidFill>
            </a:endParaRPr>
          </a:p>
        </p:txBody>
      </p:sp>
      <p:sp>
        <p:nvSpPr>
          <p:cNvPr id="14" name="圆角矩形 13">
            <a:extLst>
              <a:ext uri="{FF2B5EF4-FFF2-40B4-BE49-F238E27FC236}">
                <a16:creationId xmlns="" xmlns:a16="http://schemas.microsoft.com/office/drawing/2014/main" id="{95CCC6CD-4049-42D9-839F-6D045D4C9315}"/>
              </a:ext>
            </a:extLst>
          </p:cNvPr>
          <p:cNvSpPr>
            <a:spLocks noChangeAspect="1" noChangeArrowheads="1"/>
          </p:cNvSpPr>
          <p:nvPr/>
        </p:nvSpPr>
        <p:spPr bwMode="auto">
          <a:xfrm>
            <a:off x="1587086" y="1333362"/>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1</a:t>
            </a:r>
            <a:endParaRPr lang="zh-CN" altLang="en-US" sz="2800" dirty="0">
              <a:solidFill>
                <a:srgbClr val="FFFFFF"/>
              </a:solidFill>
            </a:endParaRPr>
          </a:p>
        </p:txBody>
      </p:sp>
      <p:sp>
        <p:nvSpPr>
          <p:cNvPr id="15" name="文本占位符 2">
            <a:extLst>
              <a:ext uri="{FF2B5EF4-FFF2-40B4-BE49-F238E27FC236}">
                <a16:creationId xmlns="" xmlns:a16="http://schemas.microsoft.com/office/drawing/2014/main" id="{627F759D-E22A-4550-AE3B-59972978D02A}"/>
              </a:ext>
            </a:extLst>
          </p:cNvPr>
          <p:cNvSpPr txBox="1">
            <a:spLocks/>
          </p:cNvSpPr>
          <p:nvPr/>
        </p:nvSpPr>
        <p:spPr>
          <a:xfrm>
            <a:off x="2611641" y="5095436"/>
            <a:ext cx="5941064" cy="439115"/>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的数据同步实现</a:t>
            </a:r>
          </a:p>
        </p:txBody>
      </p:sp>
      <p:sp>
        <p:nvSpPr>
          <p:cNvPr id="16" name="圆角矩形 13">
            <a:extLst>
              <a:ext uri="{FF2B5EF4-FFF2-40B4-BE49-F238E27FC236}">
                <a16:creationId xmlns="" xmlns:a16="http://schemas.microsoft.com/office/drawing/2014/main" id="{ABF8D24A-8DDD-41D4-912F-B4A9D15243E5}"/>
              </a:ext>
            </a:extLst>
          </p:cNvPr>
          <p:cNvSpPr>
            <a:spLocks noChangeAspect="1" noChangeArrowheads="1"/>
          </p:cNvSpPr>
          <p:nvPr/>
        </p:nvSpPr>
        <p:spPr bwMode="auto">
          <a:xfrm>
            <a:off x="1587086" y="5147593"/>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4</a:t>
            </a:r>
            <a:endParaRPr lang="zh-CN" altLang="en-US" sz="2800" dirty="0">
              <a:solidFill>
                <a:srgbClr val="FFFFFF"/>
              </a:solidFill>
            </a:endParaRPr>
          </a:p>
        </p:txBody>
      </p:sp>
      <p:sp>
        <p:nvSpPr>
          <p:cNvPr id="2" name="矩形 1">
            <a:extLst>
              <a:ext uri="{FF2B5EF4-FFF2-40B4-BE49-F238E27FC236}">
                <a16:creationId xmlns="" xmlns:a16="http://schemas.microsoft.com/office/drawing/2014/main" id="{0BD1A0E4-DDE4-4E64-9A4B-76DFEC342497}"/>
              </a:ext>
            </a:extLst>
          </p:cNvPr>
          <p:cNvSpPr/>
          <p:nvPr/>
        </p:nvSpPr>
        <p:spPr>
          <a:xfrm>
            <a:off x="2532778" y="2569161"/>
            <a:ext cx="4538422" cy="584775"/>
          </a:xfrm>
          <a:prstGeom prst="rect">
            <a:avLst/>
          </a:prstGeom>
        </p:spPr>
        <p:txBody>
          <a:bodyPr wrap="none">
            <a:spAutoFit/>
          </a:bodyPr>
          <a:lstStyle/>
          <a:p>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Fabric </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中的</a:t>
            </a:r>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gossip</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协议</a:t>
            </a:r>
            <a:endParaRPr lang="zh-CN" altLang="en-US" sz="3200" b="1" kern="0" dirty="0">
              <a:solidFill>
                <a:schemeClr val="accent1">
                  <a:lumMod val="50000"/>
                </a:schemeClr>
              </a:solidFill>
              <a:latin typeface="微软雅黑" panose="020B0503020204020204" pitchFamily="34" charset="-122"/>
              <a:ea typeface="微软雅黑" panose="020B0503020204020204" pitchFamily="34" charset="-122"/>
              <a:sym typeface="Avenir Next"/>
            </a:endParaRPr>
          </a:p>
        </p:txBody>
      </p:sp>
    </p:spTree>
    <p:extLst>
      <p:ext uri="{BB962C8B-B14F-4D97-AF65-F5344CB8AC3E}">
        <p14:creationId xmlns:p14="http://schemas.microsoft.com/office/powerpoint/2010/main" val="192332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3</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768980"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协议的概念</a:t>
            </a:r>
            <a:endParaRPr kumimoji="1" lang="en-US" altLang="zh-CN" sz="3200" b="1"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451" y="1643030"/>
            <a:ext cx="7798085" cy="5214970"/>
          </a:xfrm>
          <a:prstGeom prst="rect">
            <a:avLst/>
          </a:prstGeom>
        </p:spPr>
      </p:pic>
      <p:sp>
        <p:nvSpPr>
          <p:cNvPr id="9" name="矩形 8"/>
          <p:cNvSpPr/>
          <p:nvPr/>
        </p:nvSpPr>
        <p:spPr>
          <a:xfrm>
            <a:off x="788275" y="911445"/>
            <a:ext cx="10112606" cy="646331"/>
          </a:xfrm>
          <a:prstGeom prst="rect">
            <a:avLst/>
          </a:prstGeom>
        </p:spPr>
        <p:txBody>
          <a:bodyPr wrap="square">
            <a:spAutoFit/>
          </a:bodyPr>
          <a:lstStyle/>
          <a:p>
            <a:r>
              <a:rPr lang="en-US" altLang="zh-CN" dirty="0">
                <a:solidFill>
                  <a:srgbClr val="262A30"/>
                </a:solidFill>
                <a:latin typeface="Hiragino Sans GB"/>
              </a:rPr>
              <a:t>Gossip Protocol</a:t>
            </a:r>
            <a:r>
              <a:rPr lang="zh-CN" altLang="en-US" dirty="0">
                <a:solidFill>
                  <a:srgbClr val="262A30"/>
                </a:solidFill>
                <a:latin typeface="Hiragino Sans GB"/>
              </a:rPr>
              <a:t>利用一种随机的方式将信息散播到整个网络中。正如</a:t>
            </a:r>
            <a:r>
              <a:rPr lang="en-US" altLang="zh-CN" dirty="0">
                <a:solidFill>
                  <a:srgbClr val="262A30"/>
                </a:solidFill>
                <a:latin typeface="Hiragino Sans GB"/>
              </a:rPr>
              <a:t>Gossip</a:t>
            </a:r>
            <a:r>
              <a:rPr lang="zh-CN" altLang="en-US" dirty="0">
                <a:solidFill>
                  <a:srgbClr val="262A30"/>
                </a:solidFill>
                <a:latin typeface="Hiragino Sans GB"/>
              </a:rPr>
              <a:t>本身的含义一样，</a:t>
            </a:r>
            <a:r>
              <a:rPr lang="en-US" altLang="zh-CN" dirty="0">
                <a:solidFill>
                  <a:srgbClr val="262A30"/>
                </a:solidFill>
                <a:latin typeface="Hiragino Sans GB"/>
              </a:rPr>
              <a:t>Gossip</a:t>
            </a:r>
            <a:r>
              <a:rPr lang="zh-CN" altLang="en-US" dirty="0">
                <a:solidFill>
                  <a:srgbClr val="262A30"/>
                </a:solidFill>
                <a:latin typeface="Hiragino Sans GB"/>
              </a:rPr>
              <a:t>协议的工作流程即类似于绯闻的传播，或者流行病的传播。</a:t>
            </a:r>
            <a:endParaRPr lang="zh-CN" altLang="en-US" dirty="0"/>
          </a:p>
        </p:txBody>
      </p:sp>
    </p:spTree>
    <p:extLst>
      <p:ext uri="{BB962C8B-B14F-4D97-AF65-F5344CB8AC3E}">
        <p14:creationId xmlns:p14="http://schemas.microsoft.com/office/powerpoint/2010/main" val="594284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4</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627916"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协议的特点</a:t>
            </a:r>
            <a:endParaRPr kumimoji="1" lang="en-US" altLang="zh-CN" sz="3200" b="1" dirty="0"/>
          </a:p>
        </p:txBody>
      </p:sp>
      <p:sp>
        <p:nvSpPr>
          <p:cNvPr id="9" name="文本框 8"/>
          <p:cNvSpPr txBox="1"/>
          <p:nvPr/>
        </p:nvSpPr>
        <p:spPr>
          <a:xfrm>
            <a:off x="788275" y="1037688"/>
            <a:ext cx="8928242" cy="5109091"/>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可</a:t>
            </a:r>
            <a:r>
              <a:rPr lang="zh-CN" altLang="en-US" sz="2800" b="1" dirty="0" smtClean="0"/>
              <a:t>扩展性</a:t>
            </a:r>
            <a:endParaRPr lang="en-US" altLang="zh-CN" sz="2800" b="1" dirty="0" smtClean="0"/>
          </a:p>
          <a:p>
            <a:pPr marL="742950" lvl="1" indent="-285750">
              <a:buFont typeface="Arial" panose="020B0604020202020204" pitchFamily="34" charset="0"/>
              <a:buChar char="•"/>
            </a:pPr>
            <a:r>
              <a:rPr lang="en-US" altLang="zh-CN" sz="2400" dirty="0"/>
              <a:t>O(</a:t>
            </a:r>
            <a:r>
              <a:rPr lang="en-US" altLang="zh-CN" sz="2400" dirty="0" err="1"/>
              <a:t>logN</a:t>
            </a:r>
            <a:r>
              <a:rPr lang="en-US" altLang="zh-CN" sz="2400" dirty="0"/>
              <a:t>) </a:t>
            </a:r>
            <a:r>
              <a:rPr lang="zh-CN" altLang="en-US" sz="2400" dirty="0"/>
              <a:t>轮就可以将信息传播到所有的</a:t>
            </a:r>
            <a:r>
              <a:rPr lang="zh-CN" altLang="en-US" sz="2400" dirty="0" smtClean="0"/>
              <a:t>节点</a:t>
            </a:r>
            <a:endParaRPr lang="en-US" altLang="zh-CN" sz="2400" dirty="0"/>
          </a:p>
          <a:p>
            <a:pPr lvl="1"/>
            <a:endParaRPr lang="en-US" altLang="zh-CN" sz="2400" b="1" dirty="0" smtClean="0"/>
          </a:p>
          <a:p>
            <a:pPr marL="285750" indent="-285750">
              <a:buFont typeface="Arial" panose="020B0604020202020204" pitchFamily="34" charset="0"/>
              <a:buChar char="•"/>
            </a:pPr>
            <a:r>
              <a:rPr lang="zh-CN" altLang="en-US" sz="2800" b="1" dirty="0" smtClean="0"/>
              <a:t>容错</a:t>
            </a:r>
            <a:endParaRPr lang="en-US" altLang="zh-CN" sz="2800" b="1" dirty="0" smtClean="0"/>
          </a:p>
          <a:p>
            <a:pPr marL="742950" lvl="1" indent="-285750">
              <a:buFont typeface="Arial" panose="020B0604020202020204" pitchFamily="34" charset="0"/>
              <a:buChar char="•"/>
            </a:pPr>
            <a:r>
              <a:rPr lang="zh-CN" altLang="en-US" sz="2000" dirty="0"/>
              <a:t>网络中任何节点的重启或者宕机都不会影响 </a:t>
            </a:r>
            <a:r>
              <a:rPr lang="en-US" altLang="zh-CN" sz="2000" dirty="0"/>
              <a:t>gossip </a:t>
            </a:r>
            <a:r>
              <a:rPr lang="zh-CN" altLang="en-US" sz="2000" dirty="0"/>
              <a:t>协议的</a:t>
            </a:r>
            <a:r>
              <a:rPr lang="zh-CN" altLang="en-US" sz="2000" dirty="0" smtClean="0"/>
              <a:t>运行</a:t>
            </a:r>
            <a:endParaRPr lang="en-US" altLang="zh-CN" sz="2000" dirty="0" smtClean="0"/>
          </a:p>
          <a:p>
            <a:pPr lvl="1"/>
            <a:endParaRPr lang="en-US" altLang="zh-CN" sz="2000" b="1" dirty="0" smtClean="0"/>
          </a:p>
          <a:p>
            <a:pPr marL="285750" indent="-285750">
              <a:buFont typeface="Arial" panose="020B0604020202020204" pitchFamily="34" charset="0"/>
              <a:buChar char="•"/>
            </a:pPr>
            <a:r>
              <a:rPr lang="zh-CN" altLang="en-US" sz="2800" b="1" dirty="0" smtClean="0"/>
              <a:t>健壮性</a:t>
            </a:r>
            <a:endParaRPr lang="en-US" altLang="zh-CN" sz="2800" b="1" dirty="0" smtClean="0"/>
          </a:p>
          <a:p>
            <a:pPr marL="742950" lvl="1" indent="-285750">
              <a:buFont typeface="Arial" panose="020B0604020202020204" pitchFamily="34" charset="0"/>
              <a:buChar char="•"/>
            </a:pPr>
            <a:r>
              <a:rPr lang="zh-CN" altLang="en-US" sz="2000" dirty="0"/>
              <a:t>集群中的所有节点都是对等的，没有特殊的</a:t>
            </a:r>
            <a:r>
              <a:rPr lang="zh-CN" altLang="en-US" sz="2000" dirty="0" smtClean="0"/>
              <a:t>节点</a:t>
            </a:r>
            <a:endParaRPr lang="en-US" altLang="zh-CN" sz="2000" dirty="0" smtClean="0"/>
          </a:p>
          <a:p>
            <a:pPr lvl="1"/>
            <a:endParaRPr lang="en-US" altLang="zh-CN" sz="2000" b="1" dirty="0" smtClean="0"/>
          </a:p>
          <a:p>
            <a:pPr marL="285750" indent="-285750">
              <a:buFont typeface="Arial" panose="020B0604020202020204" pitchFamily="34" charset="0"/>
              <a:buChar char="•"/>
            </a:pPr>
            <a:r>
              <a:rPr lang="zh-CN" altLang="en-US" sz="2800" b="1" dirty="0" smtClean="0"/>
              <a:t>最终一致性</a:t>
            </a:r>
            <a:endParaRPr lang="en-US" altLang="zh-CN" sz="2800" b="1" dirty="0" smtClean="0"/>
          </a:p>
          <a:p>
            <a:pPr marL="742950" lvl="1" indent="-285750">
              <a:buFont typeface="Arial" panose="020B0604020202020204" pitchFamily="34" charset="0"/>
              <a:buChar char="•"/>
            </a:pPr>
            <a:r>
              <a:rPr lang="zh-CN" altLang="en-US" sz="2000" dirty="0" smtClean="0">
                <a:latin typeface="+mn-ea"/>
              </a:rPr>
              <a:t>异步的节点同步信息</a:t>
            </a:r>
            <a:endParaRPr lang="en-US" altLang="zh-CN" sz="2000" dirty="0" smtClean="0">
              <a:latin typeface="+mn-ea"/>
            </a:endParaRPr>
          </a:p>
          <a:p>
            <a:pPr lvl="1"/>
            <a:endParaRPr lang="en-US" altLang="zh-CN" sz="2000" dirty="0" smtClean="0">
              <a:latin typeface="+mn-ea"/>
            </a:endParaRPr>
          </a:p>
          <a:p>
            <a:pPr marL="285750" indent="-285750">
              <a:buFont typeface="Arial" panose="020B0604020202020204" pitchFamily="34" charset="0"/>
              <a:buChar char="•"/>
            </a:pPr>
            <a:r>
              <a:rPr lang="zh-CN" altLang="en-US" sz="2800" b="1" dirty="0"/>
              <a:t>低</a:t>
            </a:r>
            <a:r>
              <a:rPr lang="zh-CN" altLang="en-US" sz="2800" b="1" dirty="0" smtClean="0"/>
              <a:t>延迟</a:t>
            </a:r>
            <a:endParaRPr lang="en-US" altLang="zh-CN" sz="2800" b="1" dirty="0"/>
          </a:p>
          <a:p>
            <a:pPr marL="742950" lvl="1" indent="-285750">
              <a:buFont typeface="Arial" panose="020B0604020202020204" pitchFamily="34" charset="0"/>
              <a:buChar char="•"/>
            </a:pPr>
            <a:r>
              <a:rPr lang="zh-CN" altLang="en-US" sz="2000" dirty="0" smtClean="0"/>
              <a:t>如果</a:t>
            </a:r>
            <a:r>
              <a:rPr lang="zh-CN" altLang="en-US" sz="2000" dirty="0"/>
              <a:t>确认信息未到达接收节点，发送节点不会等待</a:t>
            </a:r>
            <a:r>
              <a:rPr lang="zh-CN" altLang="en-US" sz="2000" dirty="0" smtClean="0"/>
              <a:t>确认</a:t>
            </a:r>
            <a:endParaRPr lang="en-US" altLang="zh-CN" sz="2000" b="1" dirty="0"/>
          </a:p>
        </p:txBody>
      </p:sp>
    </p:spTree>
    <p:extLst>
      <p:ext uri="{BB962C8B-B14F-4D97-AF65-F5344CB8AC3E}">
        <p14:creationId xmlns:p14="http://schemas.microsoft.com/office/powerpoint/2010/main" val="3108029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5</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5679760"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协议的类型和通信方式</a:t>
            </a:r>
            <a:endParaRPr kumimoji="1" lang="en-US" altLang="zh-CN" sz="3200" b="1" dirty="0"/>
          </a:p>
        </p:txBody>
      </p:sp>
      <p:sp>
        <p:nvSpPr>
          <p:cNvPr id="2" name="文本框 1"/>
          <p:cNvSpPr txBox="1"/>
          <p:nvPr/>
        </p:nvSpPr>
        <p:spPr>
          <a:xfrm>
            <a:off x="740979" y="1109609"/>
            <a:ext cx="8002512" cy="2215991"/>
          </a:xfrm>
          <a:prstGeom prst="rect">
            <a:avLst/>
          </a:prstGeom>
          <a:noFill/>
        </p:spPr>
        <p:txBody>
          <a:bodyPr wrap="none" rtlCol="0">
            <a:spAutoFit/>
          </a:bodyPr>
          <a:lstStyle/>
          <a:p>
            <a:r>
              <a:rPr lang="en-US" altLang="zh-CN" sz="2800" b="1" dirty="0"/>
              <a:t>Gossip </a:t>
            </a:r>
            <a:r>
              <a:rPr lang="zh-CN" altLang="en-US" sz="2800" b="1" dirty="0"/>
              <a:t>有两种类型：</a:t>
            </a:r>
          </a:p>
          <a:p>
            <a:pPr marL="342900" indent="-342900">
              <a:buFont typeface="Arial" panose="020B0604020202020204" pitchFamily="34" charset="0"/>
              <a:buChar char="•"/>
            </a:pPr>
            <a:r>
              <a:rPr lang="en-US" altLang="zh-CN" sz="2400" dirty="0"/>
              <a:t>Anti-Entropy</a:t>
            </a:r>
            <a:r>
              <a:rPr lang="zh-CN" altLang="en-US" sz="2400" dirty="0"/>
              <a:t>（反熵）：以固定的概率传播所有的</a:t>
            </a:r>
            <a:r>
              <a:rPr lang="zh-CN" altLang="en-US" sz="2400" dirty="0" smtClean="0"/>
              <a:t>数据</a:t>
            </a:r>
            <a:endParaRPr lang="en-US" altLang="zh-CN" sz="2400" dirty="0" smtClean="0"/>
          </a:p>
          <a:p>
            <a:pPr marL="800100" lvl="1" indent="-342900">
              <a:buFont typeface="Arial" panose="020B0604020202020204" pitchFamily="34" charset="0"/>
              <a:buChar char="•"/>
            </a:pPr>
            <a:r>
              <a:rPr lang="en-US" altLang="zh-CN" sz="2400" dirty="0" err="1"/>
              <a:t>Suspective</a:t>
            </a:r>
            <a:r>
              <a:rPr lang="en-US" altLang="zh-CN" sz="2400" dirty="0"/>
              <a:t> </a:t>
            </a:r>
            <a:r>
              <a:rPr lang="en-US" altLang="zh-CN" sz="2400" dirty="0" smtClean="0"/>
              <a:t>&amp;</a:t>
            </a:r>
            <a:r>
              <a:rPr lang="zh-CN" altLang="en-US" sz="2400" dirty="0" smtClean="0"/>
              <a:t> </a:t>
            </a:r>
            <a:r>
              <a:rPr lang="en-US" altLang="zh-CN" sz="2400" dirty="0"/>
              <a:t>Infective</a:t>
            </a:r>
            <a:endParaRPr lang="zh-CN" altLang="en-US" sz="2400" dirty="0"/>
          </a:p>
          <a:p>
            <a:pPr marL="342900" indent="-342900">
              <a:buFont typeface="Arial" panose="020B0604020202020204" pitchFamily="34" charset="0"/>
              <a:buChar char="•"/>
            </a:pPr>
            <a:r>
              <a:rPr lang="en-US" altLang="zh-CN" sz="2400" dirty="0"/>
              <a:t>Rumor-Mongering</a:t>
            </a:r>
            <a:r>
              <a:rPr lang="zh-CN" altLang="en-US" sz="2400" dirty="0"/>
              <a:t>（谣言传播）：仅传播新到达的</a:t>
            </a:r>
            <a:r>
              <a:rPr lang="zh-CN" altLang="en-US" sz="2400" dirty="0" smtClean="0"/>
              <a:t>数据</a:t>
            </a:r>
            <a:endParaRPr lang="en-US" altLang="zh-CN" sz="2400" dirty="0" smtClean="0"/>
          </a:p>
          <a:p>
            <a:pPr marL="800100" lvl="1" indent="-342900">
              <a:buFont typeface="Arial" panose="020B0604020202020204" pitchFamily="34" charset="0"/>
              <a:buChar char="•"/>
            </a:pPr>
            <a:r>
              <a:rPr lang="en-US" altLang="zh-CN" sz="2000" dirty="0" err="1"/>
              <a:t>Suspective</a:t>
            </a:r>
            <a:r>
              <a:rPr lang="zh-CN" altLang="en-US" sz="2000" dirty="0"/>
              <a:t>，</a:t>
            </a:r>
            <a:r>
              <a:rPr lang="en-US" altLang="zh-CN" sz="2000" dirty="0"/>
              <a:t>Infective &amp;</a:t>
            </a:r>
            <a:r>
              <a:rPr lang="zh-CN" altLang="en-US" sz="2000" dirty="0" smtClean="0"/>
              <a:t> </a:t>
            </a:r>
            <a:r>
              <a:rPr lang="en-US" altLang="zh-CN" sz="2000" dirty="0"/>
              <a:t>Removed</a:t>
            </a:r>
            <a:r>
              <a:rPr lang="zh-CN" altLang="en-US" dirty="0"/>
              <a:t/>
            </a:r>
            <a:br>
              <a:rPr lang="zh-CN" altLang="en-US" dirty="0"/>
            </a:br>
            <a:endParaRPr lang="zh-CN" altLang="en-US" dirty="0"/>
          </a:p>
        </p:txBody>
      </p:sp>
      <p:sp>
        <p:nvSpPr>
          <p:cNvPr id="8" name="文本框 7"/>
          <p:cNvSpPr txBox="1"/>
          <p:nvPr/>
        </p:nvSpPr>
        <p:spPr>
          <a:xfrm>
            <a:off x="788276" y="3441843"/>
            <a:ext cx="10988710" cy="2062103"/>
          </a:xfrm>
          <a:prstGeom prst="rect">
            <a:avLst/>
          </a:prstGeom>
          <a:noFill/>
        </p:spPr>
        <p:txBody>
          <a:bodyPr wrap="square" rtlCol="0">
            <a:spAutoFit/>
          </a:bodyPr>
          <a:lstStyle/>
          <a:p>
            <a:r>
              <a:rPr lang="en-US" altLang="zh-CN" sz="2800" b="1" dirty="0" smtClean="0"/>
              <a:t>Gossip </a:t>
            </a:r>
            <a:r>
              <a:rPr lang="zh-CN" altLang="en-US" sz="2800" b="1" dirty="0" smtClean="0"/>
              <a:t>三种通信方式</a:t>
            </a:r>
            <a:r>
              <a:rPr lang="en-US" altLang="zh-CN" sz="2800" b="1" dirty="0" smtClean="0"/>
              <a:t>:</a:t>
            </a:r>
          </a:p>
          <a:p>
            <a:pPr marL="285750" indent="-285750">
              <a:buFont typeface="Arial" panose="020B0604020202020204" pitchFamily="34" charset="0"/>
              <a:buChar char="•"/>
            </a:pPr>
            <a:r>
              <a:rPr lang="en-US" altLang="zh-CN" sz="2000" dirty="0" smtClean="0"/>
              <a:t>Push: </a:t>
            </a:r>
            <a:r>
              <a:rPr lang="zh-CN" altLang="en-US" sz="2000" dirty="0" smtClean="0"/>
              <a:t>节点 </a:t>
            </a:r>
            <a:r>
              <a:rPr lang="en-US" altLang="zh-CN" sz="2000" dirty="0" smtClean="0"/>
              <a:t>A </a:t>
            </a:r>
            <a:r>
              <a:rPr lang="zh-CN" altLang="en-US" sz="2000" dirty="0" smtClean="0"/>
              <a:t>将数据 </a:t>
            </a:r>
            <a:r>
              <a:rPr lang="en-US" altLang="zh-CN" sz="2000" dirty="0" smtClean="0"/>
              <a:t>(</a:t>
            </a:r>
            <a:r>
              <a:rPr lang="en-US" altLang="zh-CN" sz="2000" dirty="0" err="1" smtClean="0"/>
              <a:t>key,value,version</a:t>
            </a:r>
            <a:r>
              <a:rPr lang="en-US" altLang="zh-CN" sz="2000" dirty="0" smtClean="0"/>
              <a:t>) </a:t>
            </a:r>
            <a:r>
              <a:rPr lang="zh-CN" altLang="en-US" sz="2000" dirty="0" smtClean="0"/>
              <a:t>及对应的版本号推送给 </a:t>
            </a:r>
            <a:r>
              <a:rPr lang="en-US" altLang="zh-CN" sz="2000" dirty="0" smtClean="0"/>
              <a:t>B </a:t>
            </a:r>
            <a:r>
              <a:rPr lang="zh-CN" altLang="en-US" sz="2000" dirty="0" smtClean="0"/>
              <a:t>节点，</a:t>
            </a:r>
            <a:r>
              <a:rPr lang="en-US" altLang="zh-CN" sz="2000" dirty="0" smtClean="0"/>
              <a:t>B </a:t>
            </a:r>
            <a:r>
              <a:rPr lang="zh-CN" altLang="en-US" sz="2000" dirty="0" smtClean="0"/>
              <a:t>节点更新 </a:t>
            </a:r>
            <a:r>
              <a:rPr lang="en-US" altLang="zh-CN" sz="2000" dirty="0" smtClean="0"/>
              <a:t>A </a:t>
            </a:r>
            <a:r>
              <a:rPr lang="zh-CN" altLang="en-US" sz="2000" dirty="0" smtClean="0"/>
              <a:t>中比自己新的数据</a:t>
            </a:r>
          </a:p>
          <a:p>
            <a:pPr marL="285750" indent="-285750">
              <a:buFont typeface="Arial" panose="020B0604020202020204" pitchFamily="34" charset="0"/>
              <a:buChar char="•"/>
            </a:pPr>
            <a:r>
              <a:rPr lang="en-US" altLang="zh-CN" sz="2000" dirty="0" smtClean="0"/>
              <a:t>Pull</a:t>
            </a:r>
            <a:r>
              <a:rPr lang="zh-CN" altLang="en-US" sz="2000" dirty="0" smtClean="0"/>
              <a:t>：</a:t>
            </a:r>
            <a:r>
              <a:rPr lang="en-US" altLang="zh-CN" sz="2000" dirty="0" smtClean="0"/>
              <a:t>A </a:t>
            </a:r>
            <a:r>
              <a:rPr lang="zh-CN" altLang="en-US" sz="2000" dirty="0" smtClean="0"/>
              <a:t>仅将数据 </a:t>
            </a:r>
            <a:r>
              <a:rPr lang="en-US" altLang="zh-CN" sz="2000" dirty="0" smtClean="0"/>
              <a:t>key, version </a:t>
            </a:r>
            <a:r>
              <a:rPr lang="zh-CN" altLang="en-US" sz="2000" dirty="0" smtClean="0"/>
              <a:t>推送给 </a:t>
            </a:r>
            <a:r>
              <a:rPr lang="en-US" altLang="zh-CN" sz="2000" dirty="0" smtClean="0"/>
              <a:t>B</a:t>
            </a:r>
            <a:r>
              <a:rPr lang="zh-CN" altLang="en-US" sz="2000" dirty="0" smtClean="0"/>
              <a:t>，</a:t>
            </a:r>
            <a:r>
              <a:rPr lang="en-US" altLang="zh-CN" sz="2000" dirty="0" smtClean="0"/>
              <a:t>B </a:t>
            </a:r>
            <a:r>
              <a:rPr lang="zh-CN" altLang="en-US" sz="2000" dirty="0" smtClean="0"/>
              <a:t>将本地比 </a:t>
            </a:r>
            <a:r>
              <a:rPr lang="en-US" altLang="zh-CN" sz="2000" dirty="0" smtClean="0"/>
              <a:t>A </a:t>
            </a:r>
            <a:r>
              <a:rPr lang="zh-CN" altLang="en-US" sz="2000" dirty="0" smtClean="0"/>
              <a:t>新的数据（</a:t>
            </a:r>
            <a:r>
              <a:rPr lang="en-US" altLang="zh-CN" sz="2000" dirty="0" smtClean="0"/>
              <a:t>Key, value, version</a:t>
            </a:r>
            <a:r>
              <a:rPr lang="zh-CN" altLang="en-US" sz="2000" dirty="0" smtClean="0"/>
              <a:t>）推送给 </a:t>
            </a:r>
            <a:r>
              <a:rPr lang="en-US" altLang="zh-CN" sz="2000" dirty="0" smtClean="0"/>
              <a:t>A</a:t>
            </a:r>
            <a:r>
              <a:rPr lang="zh-CN" altLang="en-US" sz="2000" dirty="0" smtClean="0"/>
              <a:t>，</a:t>
            </a:r>
            <a:r>
              <a:rPr lang="en-US" altLang="zh-CN" sz="2000" dirty="0" smtClean="0"/>
              <a:t>A </a:t>
            </a:r>
            <a:r>
              <a:rPr lang="zh-CN" altLang="en-US" sz="2000" dirty="0" smtClean="0"/>
              <a:t>更新本地</a:t>
            </a:r>
          </a:p>
          <a:p>
            <a:pPr marL="285750" indent="-285750">
              <a:buFont typeface="Arial" panose="020B0604020202020204" pitchFamily="34" charset="0"/>
              <a:buChar char="•"/>
            </a:pPr>
            <a:r>
              <a:rPr lang="en-US" altLang="zh-CN" sz="2000" dirty="0" smtClean="0"/>
              <a:t>Push/Pull</a:t>
            </a:r>
            <a:r>
              <a:rPr lang="zh-CN" altLang="en-US" sz="2000" dirty="0" smtClean="0"/>
              <a:t>：与 </a:t>
            </a:r>
            <a:r>
              <a:rPr lang="en-US" altLang="zh-CN" sz="2000" dirty="0" smtClean="0"/>
              <a:t>Pull </a:t>
            </a:r>
            <a:r>
              <a:rPr lang="zh-CN" altLang="en-US" sz="2000" dirty="0" smtClean="0"/>
              <a:t>类似，只是多了一步，</a:t>
            </a:r>
            <a:r>
              <a:rPr lang="en-US" altLang="zh-CN" sz="2000" dirty="0" smtClean="0"/>
              <a:t>A </a:t>
            </a:r>
            <a:r>
              <a:rPr lang="zh-CN" altLang="en-US" sz="2000" dirty="0" smtClean="0"/>
              <a:t>再将本地比 </a:t>
            </a:r>
            <a:r>
              <a:rPr lang="en-US" altLang="zh-CN" sz="2000" dirty="0" smtClean="0"/>
              <a:t>B </a:t>
            </a:r>
            <a:r>
              <a:rPr lang="zh-CN" altLang="en-US" sz="2000" dirty="0" smtClean="0"/>
              <a:t>新的数据推送给 </a:t>
            </a:r>
            <a:r>
              <a:rPr lang="en-US" altLang="zh-CN" sz="2000" dirty="0" smtClean="0"/>
              <a:t>B</a:t>
            </a:r>
            <a:r>
              <a:rPr lang="zh-CN" altLang="en-US" sz="2000" dirty="0" smtClean="0"/>
              <a:t>，</a:t>
            </a:r>
            <a:r>
              <a:rPr lang="en-US" altLang="zh-CN" sz="2000" dirty="0" smtClean="0"/>
              <a:t>B </a:t>
            </a:r>
            <a:r>
              <a:rPr lang="zh-CN" altLang="en-US" sz="2000" dirty="0" smtClean="0"/>
              <a:t>则更新本地</a:t>
            </a:r>
            <a:endParaRPr lang="zh-CN" altLang="en-US" sz="2000" dirty="0"/>
          </a:p>
        </p:txBody>
      </p:sp>
    </p:spTree>
    <p:extLst>
      <p:ext uri="{BB962C8B-B14F-4D97-AF65-F5344CB8AC3E}">
        <p14:creationId xmlns:p14="http://schemas.microsoft.com/office/powerpoint/2010/main" val="1849220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6</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448654"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协议的通信方式</a:t>
            </a:r>
            <a:endParaRPr kumimoji="1" lang="en-US" altLang="zh-CN" sz="3200" b="1" dirty="0"/>
          </a:p>
        </p:txBody>
      </p:sp>
      <p:graphicFrame>
        <p:nvGraphicFramePr>
          <p:cNvPr id="5" name="图示 4"/>
          <p:cNvGraphicFramePr/>
          <p:nvPr>
            <p:extLst>
              <p:ext uri="{D42A27DB-BD31-4B8C-83A1-F6EECF244321}">
                <p14:modId xmlns:p14="http://schemas.microsoft.com/office/powerpoint/2010/main" val="3874742743"/>
              </p:ext>
            </p:extLst>
          </p:nvPr>
        </p:nvGraphicFramePr>
        <p:xfrm>
          <a:off x="2032000" y="375489"/>
          <a:ext cx="8128000" cy="3421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图示 8"/>
          <p:cNvGraphicFramePr/>
          <p:nvPr>
            <p:extLst>
              <p:ext uri="{D42A27DB-BD31-4B8C-83A1-F6EECF244321}">
                <p14:modId xmlns:p14="http://schemas.microsoft.com/office/powerpoint/2010/main" val="2577937669"/>
              </p:ext>
            </p:extLst>
          </p:nvPr>
        </p:nvGraphicFramePr>
        <p:xfrm>
          <a:off x="2377326" y="4243227"/>
          <a:ext cx="7437348" cy="12581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文本框 9"/>
          <p:cNvSpPr txBox="1"/>
          <p:nvPr/>
        </p:nvSpPr>
        <p:spPr>
          <a:xfrm>
            <a:off x="5457844" y="3445493"/>
            <a:ext cx="1276311" cy="400110"/>
          </a:xfrm>
          <a:prstGeom prst="rect">
            <a:avLst/>
          </a:prstGeom>
          <a:noFill/>
        </p:spPr>
        <p:txBody>
          <a:bodyPr wrap="none" rtlCol="0">
            <a:spAutoFit/>
          </a:bodyPr>
          <a:lstStyle/>
          <a:p>
            <a:r>
              <a:rPr lang="en-US" altLang="zh-CN" sz="2000" b="1" dirty="0" smtClean="0"/>
              <a:t>Push</a:t>
            </a:r>
            <a:r>
              <a:rPr lang="zh-CN" altLang="en-US" sz="2000" b="1" dirty="0" smtClean="0"/>
              <a:t>方式</a:t>
            </a:r>
            <a:endParaRPr lang="zh-CN" altLang="en-US" sz="2000" b="1" dirty="0"/>
          </a:p>
        </p:txBody>
      </p:sp>
      <p:sp>
        <p:nvSpPr>
          <p:cNvPr id="13" name="文本框 12"/>
          <p:cNvSpPr txBox="1"/>
          <p:nvPr/>
        </p:nvSpPr>
        <p:spPr>
          <a:xfrm>
            <a:off x="5457843" y="5881658"/>
            <a:ext cx="1154483" cy="400110"/>
          </a:xfrm>
          <a:prstGeom prst="rect">
            <a:avLst/>
          </a:prstGeom>
          <a:noFill/>
        </p:spPr>
        <p:txBody>
          <a:bodyPr wrap="none" rtlCol="0">
            <a:spAutoFit/>
          </a:bodyPr>
          <a:lstStyle/>
          <a:p>
            <a:r>
              <a:rPr lang="en-US" altLang="zh-CN" sz="2000" b="1" dirty="0" smtClean="0"/>
              <a:t>Pull</a:t>
            </a:r>
            <a:r>
              <a:rPr lang="zh-CN" altLang="en-US" sz="2000" b="1" dirty="0" smtClean="0"/>
              <a:t>方式</a:t>
            </a:r>
            <a:endParaRPr lang="zh-CN" altLang="en-US" sz="2000" b="1" dirty="0"/>
          </a:p>
        </p:txBody>
      </p:sp>
    </p:spTree>
    <p:extLst>
      <p:ext uri="{BB962C8B-B14F-4D97-AF65-F5344CB8AC3E}">
        <p14:creationId xmlns:p14="http://schemas.microsoft.com/office/powerpoint/2010/main" val="3619123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7</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6219" cy="584775"/>
          </a:xfrm>
          <a:prstGeom prst="rect">
            <a:avLst/>
          </a:prstGeom>
          <a:noFill/>
        </p:spPr>
        <p:txBody>
          <a:bodyPr wrap="none" rtlCol="0">
            <a:spAutoFit/>
          </a:bodyPr>
          <a:lstStyle/>
          <a:p>
            <a:r>
              <a:rPr kumimoji="1" lang="en-US" altLang="zh-CN" sz="3200" b="1" dirty="0" smtClean="0"/>
              <a:t>fabric</a:t>
            </a:r>
            <a:r>
              <a:rPr kumimoji="1" lang="zh-CN" altLang="en-US" sz="3200" b="1" dirty="0" smtClean="0"/>
              <a:t>中的</a:t>
            </a:r>
            <a:r>
              <a:rPr kumimoji="1" lang="en-US" altLang="zh-CN" sz="3200" b="1" dirty="0" smtClean="0"/>
              <a:t>Gossip</a:t>
            </a:r>
            <a:r>
              <a:rPr kumimoji="1" lang="zh-CN" altLang="en-US" sz="3200" b="1" dirty="0" smtClean="0"/>
              <a:t>协议</a:t>
            </a:r>
            <a:endParaRPr kumimoji="1" lang="en-US" altLang="zh-CN" sz="3200" b="1" dirty="0"/>
          </a:p>
        </p:txBody>
      </p:sp>
      <p:sp>
        <p:nvSpPr>
          <p:cNvPr id="5" name="文本框 4"/>
          <p:cNvSpPr txBox="1"/>
          <p:nvPr/>
        </p:nvSpPr>
        <p:spPr>
          <a:xfrm>
            <a:off x="599091" y="1541124"/>
            <a:ext cx="11290397" cy="2616101"/>
          </a:xfrm>
          <a:prstGeom prst="rect">
            <a:avLst/>
          </a:prstGeom>
          <a:noFill/>
        </p:spPr>
        <p:txBody>
          <a:bodyPr wrap="square" rtlCol="0">
            <a:spAutoFit/>
          </a:bodyPr>
          <a:lstStyle/>
          <a:p>
            <a:r>
              <a:rPr lang="zh-CN" altLang="en-US" sz="2400" b="1" dirty="0"/>
              <a:t>基于</a:t>
            </a:r>
            <a:r>
              <a:rPr lang="en-US" altLang="zh-CN" sz="2400" b="1" dirty="0"/>
              <a:t>gossip</a:t>
            </a:r>
            <a:r>
              <a:rPr lang="zh-CN" altLang="en-US" sz="2400" b="1" dirty="0"/>
              <a:t>的数据传播协议在 </a:t>
            </a:r>
            <a:r>
              <a:rPr lang="en-US" altLang="zh-CN" sz="2400" b="1" dirty="0" err="1"/>
              <a:t>Hyperledger</a:t>
            </a:r>
            <a:r>
              <a:rPr lang="en-US" altLang="zh-CN" sz="2400" b="1" dirty="0"/>
              <a:t> Fabric </a:t>
            </a:r>
            <a:r>
              <a:rPr lang="zh-CN" altLang="en-US" sz="2400" b="1" dirty="0"/>
              <a:t>网络中，主要执行三项功能</a:t>
            </a:r>
            <a:r>
              <a:rPr lang="zh-CN" altLang="en-US" sz="2400" b="1" dirty="0" smtClean="0"/>
              <a:t>：</a:t>
            </a:r>
            <a:endParaRPr lang="en-US" altLang="zh-CN" sz="2400" b="1" dirty="0" smtClean="0"/>
          </a:p>
          <a:p>
            <a:endParaRPr lang="zh-CN" altLang="en-US" sz="2000" b="1" dirty="0"/>
          </a:p>
          <a:p>
            <a:pPr marL="285750" indent="-285750">
              <a:buFont typeface="Arial" panose="020B0604020202020204" pitchFamily="34" charset="0"/>
              <a:buChar char="•"/>
            </a:pPr>
            <a:r>
              <a:rPr lang="zh-CN" altLang="en-US" sz="2000" dirty="0"/>
              <a:t>通过持续不断地识别可用的会员节点，并最终检测已离线的节点，来管理节点发现</a:t>
            </a:r>
            <a:r>
              <a:rPr lang="en-US" altLang="zh-CN" sz="2000" dirty="0"/>
              <a:t>(peer discovery)</a:t>
            </a:r>
            <a:r>
              <a:rPr lang="zh-CN" altLang="en-US" sz="2000" dirty="0"/>
              <a:t>和频道</a:t>
            </a:r>
            <a:r>
              <a:rPr lang="en-US" altLang="zh-CN" sz="2000" dirty="0"/>
              <a:t>(</a:t>
            </a:r>
            <a:r>
              <a:rPr lang="zh-CN" altLang="en-US" sz="2000" dirty="0"/>
              <a:t>在线</a:t>
            </a:r>
            <a:r>
              <a:rPr lang="en-US" altLang="zh-CN" sz="2000" dirty="0"/>
              <a:t>)</a:t>
            </a:r>
            <a:r>
              <a:rPr lang="zh-CN" altLang="en-US" sz="2000" dirty="0"/>
              <a:t>会员</a:t>
            </a:r>
            <a:r>
              <a:rPr lang="en-US" altLang="zh-CN" sz="2000" dirty="0"/>
              <a:t>(channel membership)</a:t>
            </a:r>
            <a:r>
              <a:rPr lang="zh-CN" altLang="en-US" sz="2000" dirty="0"/>
              <a:t>。</a:t>
            </a:r>
          </a:p>
          <a:p>
            <a:pPr marL="285750" indent="-285750">
              <a:buFont typeface="Arial" panose="020B0604020202020204" pitchFamily="34" charset="0"/>
              <a:buChar char="•"/>
            </a:pPr>
            <a:r>
              <a:rPr lang="zh-CN" altLang="en-US" sz="2000" dirty="0"/>
              <a:t>在频道</a:t>
            </a:r>
            <a:r>
              <a:rPr lang="en-US" altLang="zh-CN" sz="2000" dirty="0"/>
              <a:t>(Channel)</a:t>
            </a:r>
            <a:r>
              <a:rPr lang="zh-CN" altLang="en-US" sz="2000" dirty="0"/>
              <a:t>中的所有节点</a:t>
            </a:r>
            <a:r>
              <a:rPr lang="en-US" altLang="zh-CN" sz="2000" dirty="0"/>
              <a:t>(Peer)</a:t>
            </a:r>
            <a:r>
              <a:rPr lang="zh-CN" altLang="en-US" sz="2000" dirty="0"/>
              <a:t>之间传播账本数据。可以识别与频道</a:t>
            </a:r>
            <a:r>
              <a:rPr lang="en-US" altLang="zh-CN" sz="2000" dirty="0"/>
              <a:t>(Channel)</a:t>
            </a:r>
            <a:r>
              <a:rPr lang="zh-CN" altLang="en-US" sz="2000" dirty="0"/>
              <a:t>中其余节点不同步的节点</a:t>
            </a:r>
            <a:r>
              <a:rPr lang="en-US" altLang="zh-CN" sz="2000" dirty="0"/>
              <a:t>(Peer)</a:t>
            </a:r>
            <a:r>
              <a:rPr lang="zh-CN" altLang="en-US" sz="2000" dirty="0"/>
              <a:t>，标示出丢失的数据块，并通过复制正确的数据来同步自身。</a:t>
            </a:r>
          </a:p>
          <a:p>
            <a:pPr marL="285750" indent="-285750">
              <a:buFont typeface="Arial" panose="020B0604020202020204" pitchFamily="34" charset="0"/>
              <a:buChar char="•"/>
            </a:pPr>
            <a:r>
              <a:rPr lang="zh-CN" altLang="en-US" sz="2000" dirty="0"/>
              <a:t>通过以</a:t>
            </a:r>
            <a:r>
              <a:rPr lang="en-US" altLang="zh-CN" sz="2000" dirty="0"/>
              <a:t>P2P</a:t>
            </a:r>
            <a:r>
              <a:rPr lang="zh-CN" altLang="en-US" sz="2000" dirty="0"/>
              <a:t>的方式更新账本数据，使新连接的节点</a:t>
            </a:r>
            <a:r>
              <a:rPr lang="en-US" altLang="zh-CN" sz="2000" dirty="0"/>
              <a:t>(Peer)</a:t>
            </a:r>
            <a:r>
              <a:rPr lang="zh-CN" altLang="en-US" sz="2000" dirty="0"/>
              <a:t>加速。</a:t>
            </a:r>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3195271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8</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6219" cy="584775"/>
          </a:xfrm>
          <a:prstGeom prst="rect">
            <a:avLst/>
          </a:prstGeom>
          <a:noFill/>
        </p:spPr>
        <p:txBody>
          <a:bodyPr wrap="none" rtlCol="0">
            <a:spAutoFit/>
          </a:bodyPr>
          <a:lstStyle/>
          <a:p>
            <a:r>
              <a:rPr kumimoji="1" lang="en-US" altLang="zh-CN" sz="3200" b="1" dirty="0" smtClean="0"/>
              <a:t>fabric</a:t>
            </a:r>
            <a:r>
              <a:rPr kumimoji="1" lang="zh-CN" altLang="en-US" sz="3200" b="1" dirty="0" smtClean="0"/>
              <a:t>中的</a:t>
            </a:r>
            <a:r>
              <a:rPr kumimoji="1" lang="en-US" altLang="zh-CN" sz="3200" b="1" dirty="0" smtClean="0"/>
              <a:t>Gossip</a:t>
            </a:r>
            <a:r>
              <a:rPr kumimoji="1" lang="zh-CN" altLang="en-US" sz="3200" b="1" dirty="0" smtClean="0"/>
              <a:t>协议</a:t>
            </a:r>
            <a:endParaRPr kumimoji="1" lang="en-US" altLang="zh-CN" sz="3200" b="1" dirty="0"/>
          </a:p>
        </p:txBody>
      </p:sp>
      <p:pic>
        <p:nvPicPr>
          <p:cNvPr id="3074" name="Picture 2" descr="Gossip Fabric"/>
          <p:cNvPicPr>
            <a:picLocks noChangeAspect="1" noChangeArrowheads="1"/>
          </p:cNvPicPr>
          <p:nvPr/>
        </p:nvPicPr>
        <p:blipFill rotWithShape="1">
          <a:blip r:embed="rId4">
            <a:extLst>
              <a:ext uri="{28A0092B-C50C-407E-A947-70E740481C1C}">
                <a14:useLocalDpi xmlns:a14="http://schemas.microsoft.com/office/drawing/2010/main" val="0"/>
              </a:ext>
            </a:extLst>
          </a:blip>
          <a:srcRect r="279" b="8074"/>
          <a:stretch/>
        </p:blipFill>
        <p:spPr bwMode="auto">
          <a:xfrm>
            <a:off x="1222624" y="883569"/>
            <a:ext cx="9113177" cy="58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72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9</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静态选举：</a:t>
            </a:r>
            <a:r>
              <a:rPr lang="zh-CN" altLang="en-US" sz="2000" dirty="0"/>
              <a:t>由系统管理员手动配置实现，指定组织中的一个 </a:t>
            </a:r>
            <a:r>
              <a:rPr lang="en-US" altLang="zh-CN" sz="2000" dirty="0"/>
              <a:t>peer </a:t>
            </a:r>
            <a:r>
              <a:rPr lang="zh-CN" altLang="en-US" sz="2000" dirty="0"/>
              <a:t>节点作为领导节点代表组织与 </a:t>
            </a:r>
            <a:r>
              <a:rPr lang="en-US" altLang="zh-CN" sz="2000" dirty="0"/>
              <a:t>Ordering </a:t>
            </a:r>
            <a:r>
              <a:rPr lang="zh-CN" altLang="en-US" sz="2000" dirty="0"/>
              <a:t>服务建立连接。</a:t>
            </a:r>
          </a:p>
          <a:p>
            <a:pPr marL="285750" indent="-285750">
              <a:buFont typeface="Arial" panose="020B0604020202020204" pitchFamily="34" charset="0"/>
              <a:buChar char="•"/>
            </a:pPr>
            <a:r>
              <a:rPr lang="zh-CN" altLang="en-US" sz="2000" b="1" dirty="0"/>
              <a:t>动态选举：</a:t>
            </a:r>
            <a:r>
              <a:rPr lang="zh-CN" altLang="en-US" sz="2000" dirty="0"/>
              <a:t>通过执行领导人选举程序，动态从组织中选择一个 </a:t>
            </a:r>
            <a:r>
              <a:rPr lang="en-US" altLang="zh-CN" sz="2000" dirty="0"/>
              <a:t>peer </a:t>
            </a:r>
            <a:r>
              <a:rPr lang="zh-CN" altLang="en-US" sz="2000" dirty="0"/>
              <a:t>节点成为领导者节点，从</a:t>
            </a:r>
            <a:r>
              <a:rPr lang="en-US" altLang="zh-CN" sz="2000" dirty="0"/>
              <a:t>Ordering </a:t>
            </a:r>
            <a:r>
              <a:rPr lang="zh-CN" altLang="en-US" sz="2000" dirty="0"/>
              <a:t>服务中拉出区块，并将块分发给组织中的其他 </a:t>
            </a:r>
            <a:r>
              <a:rPr lang="en-US" altLang="zh-CN" sz="2000" dirty="0"/>
              <a:t>peer </a:t>
            </a:r>
            <a:r>
              <a:rPr lang="zh-CN" altLang="en-US" sz="2000" dirty="0"/>
              <a:t>节点。</a:t>
            </a:r>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1693386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fontScheme name="4_Office 主题">
      <a:majorFont>
        <a:latin typeface="Segoe UI Light"/>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lnDef>
  </a:objectDefaults>
  <a:extraClrSchemeLst>
    <a:extraClrScheme>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8561</TotalTime>
  <Words>1138</Words>
  <Application>Microsoft Office PowerPoint</Application>
  <PresentationFormat>宽屏</PresentationFormat>
  <Paragraphs>142</Paragraphs>
  <Slides>15</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Avenir Next</vt:lpstr>
      <vt:lpstr>Hiragino Sans GB</vt:lpstr>
      <vt:lpstr>等线</vt:lpstr>
      <vt:lpstr>微软雅黑</vt:lpstr>
      <vt:lpstr>微软雅黑</vt:lpstr>
      <vt:lpstr>微软雅黑 Light</vt:lpstr>
      <vt:lpstr>Arial</vt:lpstr>
      <vt:lpstr>Segoe UI</vt:lpstr>
      <vt:lpstr>Segoe UI Light</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王 业伟</cp:lastModifiedBy>
  <cp:revision>293</cp:revision>
  <dcterms:created xsi:type="dcterms:W3CDTF">2019-07-24T02:41:14Z</dcterms:created>
  <dcterms:modified xsi:type="dcterms:W3CDTF">2019-11-18T10:53:09Z</dcterms:modified>
</cp:coreProperties>
</file>